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732" r:id="rId1"/>
  </p:sldMasterIdLst>
  <p:notesMasterIdLst>
    <p:notesMasterId r:id="rId23"/>
  </p:notesMasterIdLst>
  <p:sldIdLst>
    <p:sldId id="277" r:id="rId2"/>
    <p:sldId id="278" r:id="rId3"/>
    <p:sldId id="279" r:id="rId4"/>
    <p:sldId id="1292" r:id="rId5"/>
    <p:sldId id="262" r:id="rId6"/>
    <p:sldId id="267" r:id="rId7"/>
    <p:sldId id="280" r:id="rId8"/>
    <p:sldId id="1298" r:id="rId9"/>
    <p:sldId id="281" r:id="rId10"/>
    <p:sldId id="282" r:id="rId11"/>
    <p:sldId id="1283" r:id="rId12"/>
    <p:sldId id="1295" r:id="rId13"/>
    <p:sldId id="1296" r:id="rId14"/>
    <p:sldId id="1297" r:id="rId15"/>
    <p:sldId id="1284" r:id="rId16"/>
    <p:sldId id="273" r:id="rId17"/>
    <p:sldId id="1282" r:id="rId18"/>
    <p:sldId id="1285" r:id="rId19"/>
    <p:sldId id="1293" r:id="rId20"/>
    <p:sldId id="260"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4646"/>
    <a:srgbClr val="F4A40A"/>
    <a:srgbClr val="FF9409"/>
    <a:srgbClr val="424A4C"/>
    <a:srgbClr val="AB7942"/>
    <a:srgbClr val="242625"/>
    <a:srgbClr val="FF2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803" autoAdjust="0"/>
    <p:restoredTop sz="94660"/>
  </p:normalViewPr>
  <p:slideViewPr>
    <p:cSldViewPr snapToGrid="0">
      <p:cViewPr varScale="1">
        <p:scale>
          <a:sx n="140" d="100"/>
          <a:sy n="140" d="100"/>
        </p:scale>
        <p:origin x="29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3.png>
</file>

<file path=ppt/media/image4.png>
</file>

<file path=ppt/media/image5.png>
</file>

<file path=ppt/media/image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34650A-0418-3847-816D-A6CE404C4B1E}" type="datetimeFigureOut">
              <a:rPr lang="en-US" smtClean="0"/>
              <a:t>12/17/19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F61A46-B14F-4C42-9054-947A91FC9C09}" type="slidenum">
              <a:rPr lang="en-US" smtClean="0"/>
              <a:t>‹#›</a:t>
            </a:fld>
            <a:endParaRPr lang="en-US"/>
          </a:p>
        </p:txBody>
      </p:sp>
    </p:spTree>
    <p:extLst>
      <p:ext uri="{BB962C8B-B14F-4D97-AF65-F5344CB8AC3E}">
        <p14:creationId xmlns:p14="http://schemas.microsoft.com/office/powerpoint/2010/main" val="3378740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F6E5E0-813A-EB4F-8482-12ECDD389792}" type="slidenum">
              <a:rPr lang="en-US" smtClean="0"/>
              <a:t>0</a:t>
            </a:fld>
            <a:endParaRPr lang="en-US"/>
          </a:p>
        </p:txBody>
      </p:sp>
    </p:spTree>
    <p:extLst>
      <p:ext uri="{BB962C8B-B14F-4D97-AF65-F5344CB8AC3E}">
        <p14:creationId xmlns:p14="http://schemas.microsoft.com/office/powerpoint/2010/main" val="22425140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save the fit model to disk as a pickle file and you can upload it online. Then someone else can load this "pickled" object into their software and as long as they pass the same set of features in to your model, they can get predictions from the model you trained.</a:t>
            </a:r>
          </a:p>
          <a:p>
            <a:endParaRPr lang="en-US" dirty="0"/>
          </a:p>
          <a:p>
            <a:r>
              <a:rPr lang="en-US" dirty="0"/>
              <a:t>Issues: technical difficulty to learn how to upload</a:t>
            </a:r>
          </a:p>
          <a:p>
            <a:endParaRPr lang="en-US" dirty="0"/>
          </a:p>
          <a:p>
            <a:r>
              <a:rPr lang="en-US" dirty="0"/>
              <a:t>Ethical consideration: leak customer private info</a:t>
            </a:r>
          </a:p>
          <a:p>
            <a:endParaRPr lang="en-US" dirty="0"/>
          </a:p>
          <a:p>
            <a:r>
              <a:rPr lang="en-US" dirty="0"/>
              <a:t>Scope for future work: with more customer in the future, our models needs to be propagated</a:t>
            </a:r>
          </a:p>
          <a:p>
            <a:endParaRPr lang="en-US" dirty="0"/>
          </a:p>
          <a:p>
            <a:endParaRPr lang="en-US" dirty="0"/>
          </a:p>
          <a:p>
            <a:endParaRPr lang="en-US" dirty="0"/>
          </a:p>
          <a:p>
            <a:r>
              <a:rPr lang="en-US" dirty="0"/>
              <a:t>https://</a:t>
            </a:r>
            <a:r>
              <a:rPr lang="en-US" dirty="0" err="1"/>
              <a:t>www.analyticsvidhya.com</a:t>
            </a:r>
            <a:r>
              <a:rPr lang="en-US" dirty="0"/>
              <a:t>/blog/2017/09/machine-learning-models-as-</a:t>
            </a:r>
            <a:r>
              <a:rPr lang="en-US" dirty="0" err="1"/>
              <a:t>apis</a:t>
            </a:r>
            <a:r>
              <a:rPr lang="en-US" dirty="0"/>
              <a:t>-using-flask/</a:t>
            </a:r>
          </a:p>
          <a:p>
            <a:endParaRPr lang="en-US" dirty="0"/>
          </a:p>
        </p:txBody>
      </p:sp>
      <p:sp>
        <p:nvSpPr>
          <p:cNvPr id="4" name="Slide Number Placeholder 3"/>
          <p:cNvSpPr>
            <a:spLocks noGrp="1"/>
          </p:cNvSpPr>
          <p:nvPr>
            <p:ph type="sldNum" sz="quarter" idx="5"/>
          </p:nvPr>
        </p:nvSpPr>
        <p:spPr/>
        <p:txBody>
          <a:bodyPr/>
          <a:lstStyle/>
          <a:p>
            <a:fld id="{2AF6E5E0-813A-EB4F-8482-12ECDD389792}" type="slidenum">
              <a:rPr lang="en-US" smtClean="0"/>
              <a:t>16</a:t>
            </a:fld>
            <a:endParaRPr lang="en-US"/>
          </a:p>
        </p:txBody>
      </p:sp>
    </p:spTree>
    <p:extLst>
      <p:ext uri="{BB962C8B-B14F-4D97-AF65-F5344CB8AC3E}">
        <p14:creationId xmlns:p14="http://schemas.microsoft.com/office/powerpoint/2010/main" val="12887772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Challenges:</a:t>
            </a:r>
          </a:p>
          <a:p>
            <a:endParaRPr lang="en-US" dirty="0"/>
          </a:p>
          <a:p>
            <a:r>
              <a:rPr lang="en-US" dirty="0"/>
              <a:t>During data-cleaning, for loop with iterations very hard</a:t>
            </a:r>
          </a:p>
          <a:p>
            <a:endParaRPr lang="en-US" dirty="0"/>
          </a:p>
          <a:p>
            <a:r>
              <a:rPr lang="en-US" dirty="0"/>
              <a:t>Learn lambda functions</a:t>
            </a:r>
          </a:p>
          <a:p>
            <a:endParaRPr lang="en-US" dirty="0"/>
          </a:p>
          <a:p>
            <a:r>
              <a:rPr lang="en-US" dirty="0"/>
              <a:t>K-Means features selection is difficult: age-production price, frequency-total charge.</a:t>
            </a:r>
          </a:p>
          <a:p>
            <a:endParaRPr lang="en-US" dirty="0"/>
          </a:p>
          <a:p>
            <a:r>
              <a:rPr lang="en-US" b="1" dirty="0"/>
              <a:t>Data Challenge/Limits: </a:t>
            </a:r>
            <a:endParaRPr lang="en-US" b="0" dirty="0"/>
          </a:p>
          <a:p>
            <a:r>
              <a:rPr lang="en-US" b="0" dirty="0"/>
              <a:t>Many small-amount transactions but we only used large transactions (bike purchases) to avoid sample that is not representative. Decreased data size by 60%.</a:t>
            </a:r>
            <a:endParaRPr lang="en-US" b="1" dirty="0"/>
          </a:p>
          <a:p>
            <a:endParaRPr lang="en-US" dirty="0"/>
          </a:p>
          <a:p>
            <a:endParaRPr lang="en-US" dirty="0"/>
          </a:p>
          <a:p>
            <a:r>
              <a:rPr lang="en-US" dirty="0"/>
              <a:t>Other Work:</a:t>
            </a:r>
          </a:p>
          <a:p>
            <a:pPr marL="228600" indent="-228600">
              <a:buAutoNum type="arabicPeriod"/>
            </a:pPr>
            <a:r>
              <a:rPr lang="en-US" dirty="0"/>
              <a:t>customer segmentation using K-Means may not make any sense</a:t>
            </a:r>
          </a:p>
          <a:p>
            <a:pPr marL="228600" indent="-228600">
              <a:buAutoNum type="arabicPeriod"/>
            </a:pPr>
            <a:r>
              <a:rPr lang="en-US" dirty="0"/>
              <a:t>Each dataset has a different best model, </a:t>
            </a:r>
          </a:p>
          <a:p>
            <a:pPr marL="228600" indent="-228600">
              <a:buAutoNum type="arabicPeriod"/>
            </a:pPr>
            <a:r>
              <a:rPr lang="en-US" dirty="0"/>
              <a:t>Deep learning and neural network are the updated version and approach to promote simple models as they have much many hidden layers and back-propagation can automatically reduce errors.</a:t>
            </a:r>
          </a:p>
          <a:p>
            <a:endParaRPr lang="en-US" dirty="0"/>
          </a:p>
        </p:txBody>
      </p:sp>
      <p:sp>
        <p:nvSpPr>
          <p:cNvPr id="4" name="Slide Number Placeholder 3"/>
          <p:cNvSpPr>
            <a:spLocks noGrp="1"/>
          </p:cNvSpPr>
          <p:nvPr>
            <p:ph type="sldNum" sz="quarter" idx="5"/>
          </p:nvPr>
        </p:nvSpPr>
        <p:spPr/>
        <p:txBody>
          <a:bodyPr/>
          <a:lstStyle/>
          <a:p>
            <a:fld id="{2AF6E5E0-813A-EB4F-8482-12ECDD389792}" type="slidenum">
              <a:rPr lang="en-US" smtClean="0"/>
              <a:t>17</a:t>
            </a:fld>
            <a:endParaRPr lang="en-US"/>
          </a:p>
        </p:txBody>
      </p:sp>
    </p:spTree>
    <p:extLst>
      <p:ext uri="{BB962C8B-B14F-4D97-AF65-F5344CB8AC3E}">
        <p14:creationId xmlns:p14="http://schemas.microsoft.com/office/powerpoint/2010/main" val="19073647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Challenges:</a:t>
            </a:r>
          </a:p>
          <a:p>
            <a:endParaRPr lang="en-US" dirty="0"/>
          </a:p>
          <a:p>
            <a:r>
              <a:rPr lang="en-US" dirty="0"/>
              <a:t>During data-cleaning, for loop with iterations very hard</a:t>
            </a:r>
          </a:p>
          <a:p>
            <a:endParaRPr lang="en-US" dirty="0"/>
          </a:p>
          <a:p>
            <a:r>
              <a:rPr lang="en-US" dirty="0"/>
              <a:t>Learn lambda functions</a:t>
            </a:r>
          </a:p>
          <a:p>
            <a:endParaRPr lang="en-US" dirty="0"/>
          </a:p>
          <a:p>
            <a:r>
              <a:rPr lang="en-US" dirty="0"/>
              <a:t>K-Means features selection is difficult: age-production price, frequency-total charge.</a:t>
            </a:r>
          </a:p>
          <a:p>
            <a:endParaRPr lang="en-US" dirty="0"/>
          </a:p>
          <a:p>
            <a:r>
              <a:rPr lang="en-US" b="1" dirty="0"/>
              <a:t>Data Challenge/Limits: </a:t>
            </a:r>
            <a:endParaRPr lang="en-US" b="0" dirty="0"/>
          </a:p>
          <a:p>
            <a:r>
              <a:rPr lang="en-US" b="0" dirty="0"/>
              <a:t>Many small-amount transactions but we only used large transactions (bike purchases) to avoid sample that is not representative. Decreased data size by 60%.</a:t>
            </a:r>
            <a:endParaRPr lang="en-US" b="1" dirty="0"/>
          </a:p>
          <a:p>
            <a:endParaRPr lang="en-US" dirty="0"/>
          </a:p>
          <a:p>
            <a:endParaRPr lang="en-US" dirty="0"/>
          </a:p>
          <a:p>
            <a:r>
              <a:rPr lang="en-US" dirty="0"/>
              <a:t>Other Work:</a:t>
            </a:r>
          </a:p>
          <a:p>
            <a:pPr marL="228600" indent="-228600">
              <a:buAutoNum type="arabicPeriod"/>
            </a:pPr>
            <a:r>
              <a:rPr lang="en-US" dirty="0"/>
              <a:t>customer segmentation using K-Means may not make any sense</a:t>
            </a:r>
          </a:p>
          <a:p>
            <a:pPr marL="228600" indent="-228600">
              <a:buAutoNum type="arabicPeriod"/>
            </a:pPr>
            <a:r>
              <a:rPr lang="en-US" dirty="0"/>
              <a:t>Each dataset has a different best model, </a:t>
            </a:r>
          </a:p>
          <a:p>
            <a:pPr marL="228600" indent="-228600">
              <a:buAutoNum type="arabicPeriod"/>
            </a:pPr>
            <a:r>
              <a:rPr lang="en-US" dirty="0"/>
              <a:t>Deep learning and neural network are the updated version and approach to promote simple models as they have much many hidden layers and back-propagation can automatically reduce errors.</a:t>
            </a:r>
          </a:p>
          <a:p>
            <a:endParaRPr lang="en-US" dirty="0"/>
          </a:p>
        </p:txBody>
      </p:sp>
      <p:sp>
        <p:nvSpPr>
          <p:cNvPr id="4" name="Slide Number Placeholder 3"/>
          <p:cNvSpPr>
            <a:spLocks noGrp="1"/>
          </p:cNvSpPr>
          <p:nvPr>
            <p:ph type="sldNum" sz="quarter" idx="5"/>
          </p:nvPr>
        </p:nvSpPr>
        <p:spPr/>
        <p:txBody>
          <a:bodyPr/>
          <a:lstStyle/>
          <a:p>
            <a:fld id="{2AF6E5E0-813A-EB4F-8482-12ECDD389792}" type="slidenum">
              <a:rPr lang="en-US" smtClean="0"/>
              <a:t>18</a:t>
            </a:fld>
            <a:endParaRPr lang="en-US"/>
          </a:p>
        </p:txBody>
      </p:sp>
    </p:spTree>
    <p:extLst>
      <p:ext uri="{BB962C8B-B14F-4D97-AF65-F5344CB8AC3E}">
        <p14:creationId xmlns:p14="http://schemas.microsoft.com/office/powerpoint/2010/main" val="4220194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 How you made various technical decisions (e.g. choice of model, evaluation criteria) and how those choices would affect the solution from a 'business' standpoint o Technical challenges you encountered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Cross validation - K folds</a:t>
            </a:r>
            <a:br>
              <a:rPr lang="en-US" dirty="0"/>
            </a:br>
            <a:br>
              <a:rPr lang="en-US" dirty="0"/>
            </a:br>
            <a:endParaRPr lang="en-US" dirty="0"/>
          </a:p>
        </p:txBody>
      </p:sp>
      <p:sp>
        <p:nvSpPr>
          <p:cNvPr id="4" name="Slide Number Placeholder 3"/>
          <p:cNvSpPr>
            <a:spLocks noGrp="1"/>
          </p:cNvSpPr>
          <p:nvPr>
            <p:ph type="sldNum" sz="quarter" idx="5"/>
          </p:nvPr>
        </p:nvSpPr>
        <p:spPr/>
        <p:txBody>
          <a:bodyPr/>
          <a:lstStyle/>
          <a:p>
            <a:fld id="{2AF6E5E0-813A-EB4F-8482-12ECDD389792}" type="slidenum">
              <a:rPr lang="en-US" smtClean="0"/>
              <a:t>4</a:t>
            </a:fld>
            <a:endParaRPr lang="en-US"/>
          </a:p>
        </p:txBody>
      </p:sp>
    </p:spTree>
    <p:extLst>
      <p:ext uri="{BB962C8B-B14F-4D97-AF65-F5344CB8AC3E}">
        <p14:creationId xmlns:p14="http://schemas.microsoft.com/office/powerpoint/2010/main" val="12982095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F6E5E0-813A-EB4F-8482-12ECDD389792}" type="slidenum">
              <a:rPr lang="en-US" smtClean="0"/>
              <a:t>6</a:t>
            </a:fld>
            <a:endParaRPr lang="en-US"/>
          </a:p>
        </p:txBody>
      </p:sp>
    </p:spTree>
    <p:extLst>
      <p:ext uri="{BB962C8B-B14F-4D97-AF65-F5344CB8AC3E}">
        <p14:creationId xmlns:p14="http://schemas.microsoft.com/office/powerpoint/2010/main" val="593354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F6E5E0-813A-EB4F-8482-12ECDD389792}" type="slidenum">
              <a:rPr lang="en-US" smtClean="0"/>
              <a:t>7</a:t>
            </a:fld>
            <a:endParaRPr lang="en-US"/>
          </a:p>
        </p:txBody>
      </p:sp>
    </p:spTree>
    <p:extLst>
      <p:ext uri="{BB962C8B-B14F-4D97-AF65-F5344CB8AC3E}">
        <p14:creationId xmlns:p14="http://schemas.microsoft.com/office/powerpoint/2010/main" val="3759057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F6E5E0-813A-EB4F-8482-12ECDD389792}" type="slidenum">
              <a:rPr lang="en-US" smtClean="0"/>
              <a:t>8</a:t>
            </a:fld>
            <a:endParaRPr lang="en-US"/>
          </a:p>
        </p:txBody>
      </p:sp>
    </p:spTree>
    <p:extLst>
      <p:ext uri="{BB962C8B-B14F-4D97-AF65-F5344CB8AC3E}">
        <p14:creationId xmlns:p14="http://schemas.microsoft.com/office/powerpoint/2010/main" val="11308588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features</a:t>
            </a:r>
          </a:p>
          <a:p>
            <a:r>
              <a:rPr lang="en-US" dirty="0"/>
              <a:t>Numerical with standardization</a:t>
            </a:r>
          </a:p>
          <a:p>
            <a:r>
              <a:rPr lang="en-US" dirty="0"/>
              <a:t>Categorical with </a:t>
            </a:r>
            <a:r>
              <a:rPr lang="en-US" dirty="0" err="1"/>
              <a:t>onehotencoder</a:t>
            </a:r>
            <a:endParaRPr lang="en-US" dirty="0"/>
          </a:p>
          <a:p>
            <a:r>
              <a:rPr lang="en-US" dirty="0"/>
              <a:t>Re-do a table, accuracy score</a:t>
            </a:r>
          </a:p>
          <a:p>
            <a:endParaRPr lang="en-US" dirty="0"/>
          </a:p>
          <a:p>
            <a:r>
              <a:rPr lang="en-US" dirty="0"/>
              <a:t>The classification outcome we predict is the Model Name. Based on the demographic information, we choose to use Classification Tree. Therefore, for future customers, once we collect such information, we can predict the types of bicycles that is most likely to be bought by given customers. For example, for those customers who purchase expensive bicycles will definitely bring more profits to the company than customers who purchases cheaper one, and we should spend more time providing CRM (Customer Relationship Management) </a:t>
            </a:r>
            <a:r>
              <a:rPr lang="en-US" dirty="0" err="1"/>
              <a:t>serivce</a:t>
            </a:r>
            <a:r>
              <a:rPr lang="en-US" dirty="0"/>
              <a:t>.</a:t>
            </a:r>
          </a:p>
        </p:txBody>
      </p:sp>
      <p:sp>
        <p:nvSpPr>
          <p:cNvPr id="4" name="Slide Number Placeholder 3"/>
          <p:cNvSpPr>
            <a:spLocks noGrp="1"/>
          </p:cNvSpPr>
          <p:nvPr>
            <p:ph type="sldNum" sz="quarter" idx="5"/>
          </p:nvPr>
        </p:nvSpPr>
        <p:spPr/>
        <p:txBody>
          <a:bodyPr/>
          <a:lstStyle/>
          <a:p>
            <a:fld id="{2AF6E5E0-813A-EB4F-8482-12ECDD389792}" type="slidenum">
              <a:rPr lang="en-US" smtClean="0"/>
              <a:t>9</a:t>
            </a:fld>
            <a:endParaRPr lang="en-US"/>
          </a:p>
        </p:txBody>
      </p:sp>
    </p:spTree>
    <p:extLst>
      <p:ext uri="{BB962C8B-B14F-4D97-AF65-F5344CB8AC3E}">
        <p14:creationId xmlns:p14="http://schemas.microsoft.com/office/powerpoint/2010/main" val="33995473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features</a:t>
            </a:r>
          </a:p>
          <a:p>
            <a:r>
              <a:rPr lang="en-US" dirty="0"/>
              <a:t>Numerical with standardization</a:t>
            </a:r>
          </a:p>
          <a:p>
            <a:r>
              <a:rPr lang="en-US" dirty="0"/>
              <a:t>Categorical with </a:t>
            </a:r>
            <a:r>
              <a:rPr lang="en-US" dirty="0" err="1"/>
              <a:t>onehotencoder</a:t>
            </a:r>
            <a:endParaRPr lang="en-US" dirty="0"/>
          </a:p>
          <a:p>
            <a:r>
              <a:rPr lang="en-US" dirty="0"/>
              <a:t>Re-do a table, accuracy score</a:t>
            </a:r>
          </a:p>
          <a:p>
            <a:endParaRPr lang="en-US" dirty="0"/>
          </a:p>
          <a:p>
            <a:r>
              <a:rPr lang="en-US" dirty="0"/>
              <a:t>The classification outcome we predict is the Model Name. Based on the demographic information, we choose to use Classification Tree. Therefore, for future customers, once we collect such information, we can predict the types of bicycles that is most likely to be bought by given customers. For example, for those customers who purchase expensive bicycles will definitely bring more profits to the company than customers who purchases cheaper one, and we should spend more time providing CRM (Customer Relationship Management) </a:t>
            </a:r>
            <a:r>
              <a:rPr lang="en-US" dirty="0" err="1"/>
              <a:t>serivce</a:t>
            </a:r>
            <a:r>
              <a:rPr lang="en-US" dirty="0"/>
              <a:t>.</a:t>
            </a:r>
          </a:p>
        </p:txBody>
      </p:sp>
      <p:sp>
        <p:nvSpPr>
          <p:cNvPr id="4" name="Slide Number Placeholder 3"/>
          <p:cNvSpPr>
            <a:spLocks noGrp="1"/>
          </p:cNvSpPr>
          <p:nvPr>
            <p:ph type="sldNum" sz="quarter" idx="5"/>
          </p:nvPr>
        </p:nvSpPr>
        <p:spPr/>
        <p:txBody>
          <a:bodyPr/>
          <a:lstStyle/>
          <a:p>
            <a:fld id="{2AF6E5E0-813A-EB4F-8482-12ECDD389792}" type="slidenum">
              <a:rPr lang="en-US" smtClean="0"/>
              <a:t>10</a:t>
            </a:fld>
            <a:endParaRPr lang="en-US"/>
          </a:p>
        </p:txBody>
      </p:sp>
    </p:spTree>
    <p:extLst>
      <p:ext uri="{BB962C8B-B14F-4D97-AF65-F5344CB8AC3E}">
        <p14:creationId xmlns:p14="http://schemas.microsoft.com/office/powerpoint/2010/main" val="1928791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features</a:t>
            </a:r>
          </a:p>
          <a:p>
            <a:r>
              <a:rPr lang="en-US" dirty="0"/>
              <a:t>Numerical with standardization</a:t>
            </a:r>
          </a:p>
          <a:p>
            <a:r>
              <a:rPr lang="en-US" dirty="0"/>
              <a:t>Categorical with </a:t>
            </a:r>
            <a:r>
              <a:rPr lang="en-US" dirty="0" err="1"/>
              <a:t>onehotencoder</a:t>
            </a:r>
            <a:endParaRPr lang="en-US" dirty="0"/>
          </a:p>
          <a:p>
            <a:r>
              <a:rPr lang="en-US" dirty="0"/>
              <a:t>Re-do a table, accuracy score</a:t>
            </a:r>
          </a:p>
          <a:p>
            <a:endParaRPr lang="en-US" dirty="0"/>
          </a:p>
          <a:p>
            <a:r>
              <a:rPr lang="en-US" dirty="0"/>
              <a:t>The classification outcome we predict is the Model Name. Based on the demographic information, we choose to use Classification Tree. Therefore, for future customers, once we collect such information, we can predict the types of bicycles that is most likely to be bought by given customers. For example, for those customers who purchase expensive bicycles will definitely bring more profits to the company than customers who purchases cheaper one, and we should spend more time providing CRM (Customer Relationship Management) </a:t>
            </a:r>
            <a:r>
              <a:rPr lang="en-US" dirty="0" err="1"/>
              <a:t>serivce</a:t>
            </a:r>
            <a:r>
              <a:rPr lang="en-US" dirty="0"/>
              <a:t>.</a:t>
            </a:r>
          </a:p>
        </p:txBody>
      </p:sp>
      <p:sp>
        <p:nvSpPr>
          <p:cNvPr id="4" name="Slide Number Placeholder 3"/>
          <p:cNvSpPr>
            <a:spLocks noGrp="1"/>
          </p:cNvSpPr>
          <p:nvPr>
            <p:ph type="sldNum" sz="quarter" idx="5"/>
          </p:nvPr>
        </p:nvSpPr>
        <p:spPr/>
        <p:txBody>
          <a:bodyPr/>
          <a:lstStyle/>
          <a:p>
            <a:fld id="{2AF6E5E0-813A-EB4F-8482-12ECDD389792}" type="slidenum">
              <a:rPr lang="en-US" smtClean="0"/>
              <a:t>11</a:t>
            </a:fld>
            <a:endParaRPr lang="en-US"/>
          </a:p>
        </p:txBody>
      </p:sp>
    </p:spTree>
    <p:extLst>
      <p:ext uri="{BB962C8B-B14F-4D97-AF65-F5344CB8AC3E}">
        <p14:creationId xmlns:p14="http://schemas.microsoft.com/office/powerpoint/2010/main" val="27852421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F6E5E0-813A-EB4F-8482-12ECDD389792}" type="slidenum">
              <a:rPr lang="en-US" smtClean="0"/>
              <a:t>14</a:t>
            </a:fld>
            <a:endParaRPr lang="en-US"/>
          </a:p>
        </p:txBody>
      </p:sp>
    </p:spTree>
    <p:extLst>
      <p:ext uri="{BB962C8B-B14F-4D97-AF65-F5344CB8AC3E}">
        <p14:creationId xmlns:p14="http://schemas.microsoft.com/office/powerpoint/2010/main" val="22247710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8B0B08-C64C-F245-9DEC-BAFC73158ADE}" type="datetime1">
              <a:rPr lang="en-US" smtClean="0"/>
              <a:t>12/17/19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2099091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6E1929-F159-F64E-97F8-AC762F02A5DB}" type="datetime1">
              <a:rPr lang="en-US" smtClean="0"/>
              <a:t>12/17/19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4020806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5C950D3-F0EA-DF4F-BAF0-4C6AF1209397}" type="datetime1">
              <a:rPr lang="en-US" smtClean="0"/>
              <a:t>12/17/19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19231155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04C2FD5-86D5-4B48-B294-CD77D73F8B2F}" type="datetime1">
              <a:rPr lang="en-US" smtClean="0"/>
              <a:t>12/17/19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6B1C3-F0BB-4B4A-B68F-9E36EA36C9FB}" type="slidenum">
              <a:rPr lang="en-US" smtClean="0"/>
              <a:t>‹#›</a:t>
            </a:fld>
            <a:endParaRPr lang="en-US"/>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2920153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A0ACA-4F95-9F46-B519-5A61E12F517D}" type="datetime1">
              <a:rPr lang="en-US" smtClean="0"/>
              <a:t>12/17/19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7706844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A9B20E5-DFFC-974A-B6E2-B3087AF82079}" type="datetime1">
              <a:rPr lang="en-US" smtClean="0"/>
              <a:t>12/17/19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30630413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CB47215-7D6B-F64A-B6CC-B32EE46C859F}" type="datetime1">
              <a:rPr lang="en-US" smtClean="0"/>
              <a:t>12/17/19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8797295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66CEA7A-68AB-8240-8975-410B30FE2EFF}" type="datetime1">
              <a:rPr lang="en-US" smtClean="0"/>
              <a:t>12/17/19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21415148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1D221A-BB88-4F41-A55F-C65174911E8D}" type="datetime1">
              <a:rPr lang="en-US" smtClean="0"/>
              <a:t>12/17/19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223901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89E4E4-ED9B-1A40-9D79-84B440D30D05}" type="datetime1">
              <a:rPr lang="en-US" smtClean="0"/>
              <a:t>12/17/19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062059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9957B2-1222-3049-8FA2-A7F62370778A}" type="datetime1">
              <a:rPr lang="en-US" smtClean="0"/>
              <a:t>12/17/19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3177207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B7E5B4-0C78-DF4D-8854-7529783D2879}" type="datetime1">
              <a:rPr lang="en-US" smtClean="0"/>
              <a:t>12/17/19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3127641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59CCAC9-9C44-9A44-87A0-D35ADBA60D4D}" type="datetime1">
              <a:rPr lang="en-US" smtClean="0"/>
              <a:t>12/17/19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2041385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1676DDA-28DE-1F42-A8A2-8DD6DB92260F}" type="datetime1">
              <a:rPr lang="en-US" smtClean="0"/>
              <a:t>12/17/19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38684635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5DD2421-B125-E444-A8B3-484B450C234B}" type="datetime1">
              <a:rPr lang="en-US" smtClean="0"/>
              <a:t>12/17/19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1884291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7C58AA0-8491-FA4E-9DFB-BC49C07B9FDF}" type="datetime1">
              <a:rPr lang="en-US" smtClean="0"/>
              <a:t>12/17/19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2265515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55A880F-19E9-1446-A375-4F09A2804983}" type="datetime1">
              <a:rPr lang="en-US" smtClean="0"/>
              <a:t>12/17/19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E6B1C3-F0BB-4B4A-B68F-9E36EA36C9FB}" type="slidenum">
              <a:rPr lang="en-US" smtClean="0"/>
              <a:t>‹#›</a:t>
            </a:fld>
            <a:endParaRPr lang="en-US"/>
          </a:p>
        </p:txBody>
      </p:sp>
    </p:spTree>
    <p:extLst>
      <p:ext uri="{BB962C8B-B14F-4D97-AF65-F5344CB8AC3E}">
        <p14:creationId xmlns:p14="http://schemas.microsoft.com/office/powerpoint/2010/main" val="436102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71847F9-CA44-A045-A14C-3D7EDF76297A}" type="datetime1">
              <a:rPr lang="en-US" smtClean="0"/>
              <a:t>12/17/19</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4E6B1C3-F0BB-4B4A-B68F-9E36EA36C9FB}" type="slidenum">
              <a:rPr lang="en-US" smtClean="0"/>
              <a:t>‹#›</a:t>
            </a:fld>
            <a:endParaRPr lang="en-US"/>
          </a:p>
        </p:txBody>
      </p:sp>
    </p:spTree>
    <p:extLst>
      <p:ext uri="{BB962C8B-B14F-4D97-AF65-F5344CB8AC3E}">
        <p14:creationId xmlns:p14="http://schemas.microsoft.com/office/powerpoint/2010/main" val="673106990"/>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3" name="Picture 2" descr="A bicycle parked in front of a brick wall&#10;&#10;Description automatically generated">
            <a:extLst>
              <a:ext uri="{FF2B5EF4-FFF2-40B4-BE49-F238E27FC236}">
                <a16:creationId xmlns:a16="http://schemas.microsoft.com/office/drawing/2014/main" id="{E3EDA5A8-7F8D-4640-9F9A-8F8FA1B145A7}"/>
              </a:ext>
            </a:extLst>
          </p:cNvPr>
          <p:cNvPicPr>
            <a:picLocks noChangeAspect="1"/>
          </p:cNvPicPr>
          <p:nvPr/>
        </p:nvPicPr>
        <p:blipFill rotWithShape="1">
          <a:blip r:embed="rId3">
            <a:alphaModFix amt="50000"/>
          </a:blip>
          <a:srcRect/>
          <a:stretch/>
        </p:blipFill>
        <p:spPr>
          <a:xfrm>
            <a:off x="0" y="-1266"/>
            <a:ext cx="12192000" cy="6858000"/>
          </a:xfrm>
          <a:prstGeom prst="rect">
            <a:avLst/>
          </a:prstGeom>
        </p:spPr>
      </p:pic>
      <p:sp>
        <p:nvSpPr>
          <p:cNvPr id="6" name="TextBox 5">
            <a:extLst>
              <a:ext uri="{FF2B5EF4-FFF2-40B4-BE49-F238E27FC236}">
                <a16:creationId xmlns:a16="http://schemas.microsoft.com/office/drawing/2014/main" id="{4EB0392E-F20C-AD4B-8F97-0238470AE4D4}"/>
              </a:ext>
            </a:extLst>
          </p:cNvPr>
          <p:cNvSpPr txBox="1"/>
          <p:nvPr/>
        </p:nvSpPr>
        <p:spPr>
          <a:xfrm>
            <a:off x="95535" y="3428999"/>
            <a:ext cx="11578889" cy="1970079"/>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000" b="1" dirty="0">
                <a:solidFill>
                  <a:schemeClr val="accent2"/>
                </a:solidFill>
                <a:latin typeface="Open Sans" panose="020B0606030504020204" pitchFamily="34" charset="0"/>
                <a:ea typeface="Open Sans" panose="020B0606030504020204" pitchFamily="34" charset="0"/>
                <a:cs typeface="Open Sans" panose="020B0606030504020204" pitchFamily="34" charset="0"/>
              </a:rPr>
              <a:t>Biking Company</a:t>
            </a:r>
          </a:p>
          <a:p>
            <a:pPr>
              <a:lnSpc>
                <a:spcPct val="90000"/>
              </a:lnSpc>
              <a:spcBef>
                <a:spcPct val="0"/>
              </a:spcBef>
              <a:spcAft>
                <a:spcPts val="600"/>
              </a:spcAft>
            </a:pPr>
            <a:r>
              <a:rPr lang="en-US" sz="6000" b="1" dirty="0">
                <a:solidFill>
                  <a:srgbClr val="FFFFFF"/>
                </a:solidFill>
                <a:latin typeface="Open Sans" panose="020B0606030504020204" pitchFamily="34" charset="0"/>
                <a:ea typeface="Open Sans" panose="020B0606030504020204" pitchFamily="34" charset="0"/>
                <a:cs typeface="Open Sans" panose="020B0606030504020204" pitchFamily="34" charset="0"/>
              </a:rPr>
              <a:t>Customers and Sales Analysis</a:t>
            </a:r>
          </a:p>
        </p:txBody>
      </p:sp>
      <p:sp>
        <p:nvSpPr>
          <p:cNvPr id="8" name="TextBox 7">
            <a:extLst>
              <a:ext uri="{FF2B5EF4-FFF2-40B4-BE49-F238E27FC236}">
                <a16:creationId xmlns:a16="http://schemas.microsoft.com/office/drawing/2014/main" id="{047039F3-05B0-A747-B87E-83201B3245A6}"/>
              </a:ext>
            </a:extLst>
          </p:cNvPr>
          <p:cNvSpPr txBox="1"/>
          <p:nvPr/>
        </p:nvSpPr>
        <p:spPr>
          <a:xfrm>
            <a:off x="0" y="6470472"/>
            <a:ext cx="4223658" cy="369332"/>
          </a:xfrm>
          <a:prstGeom prst="rect">
            <a:avLst/>
          </a:prstGeom>
          <a:noFill/>
        </p:spPr>
        <p:txBody>
          <a:bodyPr wrap="square" rtlCol="0">
            <a:spAutoFit/>
          </a:bodyPr>
          <a:lstStyle/>
          <a:p>
            <a:pPr>
              <a:spcAft>
                <a:spcPts val="600"/>
              </a:spcAft>
            </a:pPr>
            <a:r>
              <a:rPr lang="en-US" b="1" dirty="0">
                <a:latin typeface="Open Sans Light" panose="020B0306030504020204" pitchFamily="34" charset="0"/>
                <a:ea typeface="Open Sans Light" panose="020B0306030504020204" pitchFamily="34" charset="0"/>
                <a:cs typeface="Open Sans Light" panose="020B0306030504020204" pitchFamily="34" charset="0"/>
              </a:rPr>
              <a:t>Rio Guo | Yunpeng Hou | Yijie Zhao</a:t>
            </a:r>
          </a:p>
        </p:txBody>
      </p:sp>
    </p:spTree>
    <p:extLst>
      <p:ext uri="{BB962C8B-B14F-4D97-AF65-F5344CB8AC3E}">
        <p14:creationId xmlns:p14="http://schemas.microsoft.com/office/powerpoint/2010/main" val="2999300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14A583-CA81-824F-8BD4-081E0535D0C8}"/>
              </a:ext>
            </a:extLst>
          </p:cNvPr>
          <p:cNvSpPr txBox="1"/>
          <p:nvPr/>
        </p:nvSpPr>
        <p:spPr>
          <a:xfrm>
            <a:off x="365475" y="384751"/>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Product Recommendation</a:t>
            </a:r>
            <a:endParaRPr lang="en-US" sz="3000" b="1" dirty="0">
              <a:solidFill>
                <a:schemeClr val="accent2"/>
              </a:solidFill>
              <a:latin typeface="+mj-lt"/>
              <a:ea typeface="Open Sans ExtraBold" panose="020B0606030504020204" pitchFamily="34" charset="0"/>
              <a:cs typeface="Open Sans ExtraBold" panose="020B0606030504020204" pitchFamily="34" charset="0"/>
            </a:endParaRPr>
          </a:p>
        </p:txBody>
      </p:sp>
      <p:sp>
        <p:nvSpPr>
          <p:cNvPr id="15" name="TextBox 14">
            <a:extLst>
              <a:ext uri="{FF2B5EF4-FFF2-40B4-BE49-F238E27FC236}">
                <a16:creationId xmlns:a16="http://schemas.microsoft.com/office/drawing/2014/main" id="{293C437F-E6CF-9A4B-850B-DD5B3AB86815}"/>
              </a:ext>
            </a:extLst>
          </p:cNvPr>
          <p:cNvSpPr txBox="1"/>
          <p:nvPr/>
        </p:nvSpPr>
        <p:spPr>
          <a:xfrm>
            <a:off x="2398938" y="5394633"/>
            <a:ext cx="65" cy="276999"/>
          </a:xfrm>
          <a:prstGeom prst="rect">
            <a:avLst/>
          </a:prstGeom>
          <a:noFill/>
        </p:spPr>
        <p:txBody>
          <a:bodyPr wrap="none" lIns="0" tIns="0" rIns="0" bIns="0" rtlCol="0">
            <a:spAutoFit/>
          </a:bodyPr>
          <a:lstStyle/>
          <a:p>
            <a:endParaRPr lang="en-US" dirty="0"/>
          </a:p>
        </p:txBody>
      </p:sp>
      <p:sp>
        <p:nvSpPr>
          <p:cNvPr id="16" name="Rectangle 15">
            <a:extLst>
              <a:ext uri="{FF2B5EF4-FFF2-40B4-BE49-F238E27FC236}">
                <a16:creationId xmlns:a16="http://schemas.microsoft.com/office/drawing/2014/main" id="{BEC2E3F5-9398-394F-9690-6EBA59D4F46A}"/>
              </a:ext>
            </a:extLst>
          </p:cNvPr>
          <p:cNvSpPr/>
          <p:nvPr/>
        </p:nvSpPr>
        <p:spPr>
          <a:xfrm>
            <a:off x="497445" y="1791380"/>
            <a:ext cx="2305806" cy="461665"/>
          </a:xfrm>
          <a:prstGeom prst="rect">
            <a:avLst/>
          </a:prstGeom>
          <a:solidFill>
            <a:srgbClr val="56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F56BAF2-A1B1-3541-A727-407A15374942}"/>
              </a:ext>
            </a:extLst>
          </p:cNvPr>
          <p:cNvSpPr txBox="1"/>
          <p:nvPr/>
        </p:nvSpPr>
        <p:spPr>
          <a:xfrm>
            <a:off x="531109" y="1800369"/>
            <a:ext cx="2305806" cy="46166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Categorical</a:t>
            </a:r>
          </a:p>
        </p:txBody>
      </p:sp>
      <p:sp>
        <p:nvSpPr>
          <p:cNvPr id="18" name="TextBox 17">
            <a:extLst>
              <a:ext uri="{FF2B5EF4-FFF2-40B4-BE49-F238E27FC236}">
                <a16:creationId xmlns:a16="http://schemas.microsoft.com/office/drawing/2014/main" id="{2FFFD2D0-EC49-4248-B961-D18E661139C1}"/>
              </a:ext>
            </a:extLst>
          </p:cNvPr>
          <p:cNvSpPr txBox="1"/>
          <p:nvPr/>
        </p:nvSpPr>
        <p:spPr>
          <a:xfrm>
            <a:off x="452451" y="2239881"/>
            <a:ext cx="2305806" cy="1323439"/>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Marital Status</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Gender</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Education Level</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Occupation</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Homeowner</a:t>
            </a:r>
          </a:p>
        </p:txBody>
      </p:sp>
      <p:sp>
        <p:nvSpPr>
          <p:cNvPr id="19" name="TextBox 18">
            <a:extLst>
              <a:ext uri="{FF2B5EF4-FFF2-40B4-BE49-F238E27FC236}">
                <a16:creationId xmlns:a16="http://schemas.microsoft.com/office/drawing/2014/main" id="{C818EE99-2AB4-0B47-BFBE-A65D33C96C4D}"/>
              </a:ext>
            </a:extLst>
          </p:cNvPr>
          <p:cNvSpPr txBox="1"/>
          <p:nvPr/>
        </p:nvSpPr>
        <p:spPr>
          <a:xfrm>
            <a:off x="422277" y="3400733"/>
            <a:ext cx="2716622" cy="400110"/>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000" b="1" u="none" strike="noStrike" kern="1200" cap="none" spc="0" normalizeH="0" baseline="0" noProof="0" dirty="0">
                <a:ln>
                  <a:noFill/>
                </a:ln>
                <a:solidFill>
                  <a:schemeClr val="accent2"/>
                </a:solidFill>
                <a:effectLst/>
                <a:uLnTx/>
                <a:uFillTx/>
                <a:latin typeface="Open Sans" panose="020B0606030504020204" pitchFamily="34" charset="0"/>
                <a:ea typeface="Open Sans" panose="020B0606030504020204" pitchFamily="34" charset="0"/>
                <a:cs typeface="Open Sans" panose="020B0606030504020204" pitchFamily="34" charset="0"/>
              </a:rPr>
              <a:t>OneHotEncoder()</a:t>
            </a:r>
          </a:p>
        </p:txBody>
      </p:sp>
      <p:sp>
        <p:nvSpPr>
          <p:cNvPr id="20" name="TextBox 19">
            <a:extLst>
              <a:ext uri="{FF2B5EF4-FFF2-40B4-BE49-F238E27FC236}">
                <a16:creationId xmlns:a16="http://schemas.microsoft.com/office/drawing/2014/main" id="{6115B501-BE4B-324C-B018-B38C902A3D99}"/>
              </a:ext>
            </a:extLst>
          </p:cNvPr>
          <p:cNvSpPr txBox="1"/>
          <p:nvPr/>
        </p:nvSpPr>
        <p:spPr>
          <a:xfrm>
            <a:off x="464621" y="4500826"/>
            <a:ext cx="2305806" cy="1569660"/>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Age</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Annual Income</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Total Children</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Latitude</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Longitude</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Product Price</a:t>
            </a:r>
            <a:endPar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1" name="Rectangle 20">
            <a:extLst>
              <a:ext uri="{FF2B5EF4-FFF2-40B4-BE49-F238E27FC236}">
                <a16:creationId xmlns:a16="http://schemas.microsoft.com/office/drawing/2014/main" id="{50C22DE0-3DC4-3547-AEE6-D7B36593D869}"/>
              </a:ext>
            </a:extLst>
          </p:cNvPr>
          <p:cNvSpPr/>
          <p:nvPr/>
        </p:nvSpPr>
        <p:spPr>
          <a:xfrm>
            <a:off x="533964" y="4077380"/>
            <a:ext cx="2305806" cy="461665"/>
          </a:xfrm>
          <a:prstGeom prst="rect">
            <a:avLst/>
          </a:prstGeom>
          <a:solidFill>
            <a:srgbClr val="56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11FE4653-215C-9444-8C16-9C6BB3B3A6F2}"/>
              </a:ext>
            </a:extLst>
          </p:cNvPr>
          <p:cNvSpPr txBox="1"/>
          <p:nvPr/>
        </p:nvSpPr>
        <p:spPr>
          <a:xfrm>
            <a:off x="488970" y="4109812"/>
            <a:ext cx="2305806" cy="46166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Numerical</a:t>
            </a:r>
          </a:p>
        </p:txBody>
      </p:sp>
      <p:sp>
        <p:nvSpPr>
          <p:cNvPr id="24" name="TextBox 23">
            <a:extLst>
              <a:ext uri="{FF2B5EF4-FFF2-40B4-BE49-F238E27FC236}">
                <a16:creationId xmlns:a16="http://schemas.microsoft.com/office/drawing/2014/main" id="{E6213E00-D7E8-B244-9832-9EB9B8A6BD7F}"/>
              </a:ext>
            </a:extLst>
          </p:cNvPr>
          <p:cNvSpPr txBox="1"/>
          <p:nvPr/>
        </p:nvSpPr>
        <p:spPr>
          <a:xfrm>
            <a:off x="463448" y="5946898"/>
            <a:ext cx="3039253" cy="400110"/>
          </a:xfrm>
          <a:prstGeom prst="rect">
            <a:avLst/>
          </a:prstGeom>
          <a:noFill/>
          <a:ln>
            <a:noFill/>
          </a:ln>
        </p:spPr>
        <p:txBody>
          <a:bodyPr wrap="square" rtlCol="0">
            <a:spAutoFit/>
          </a:bodyPr>
          <a:lstStyle/>
          <a:p>
            <a:pPr lvl="0" defTabSz="914400">
              <a:defRPr/>
            </a:pPr>
            <a:r>
              <a:rPr lang="en-US" sz="2000" b="1" dirty="0">
                <a:solidFill>
                  <a:schemeClr val="accent2"/>
                </a:solidFill>
                <a:latin typeface="Open Sans" panose="020B0606030504020204" pitchFamily="34" charset="0"/>
                <a:ea typeface="Open Sans" panose="020B0606030504020204" pitchFamily="34" charset="0"/>
                <a:cs typeface="Open Sans" panose="020B0606030504020204" pitchFamily="34" charset="0"/>
              </a:rPr>
              <a:t>StandardScaler()</a:t>
            </a:r>
            <a:endParaRPr kumimoji="0" lang="en-US" sz="2000" b="1" u="none" strike="noStrike" kern="1200" cap="none" spc="0" normalizeH="0" baseline="0" noProof="0" dirty="0">
              <a:ln>
                <a:noFill/>
              </a:ln>
              <a:solidFill>
                <a:schemeClr val="accent2"/>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6" name="Down Arrow 25">
            <a:extLst>
              <a:ext uri="{FF2B5EF4-FFF2-40B4-BE49-F238E27FC236}">
                <a16:creationId xmlns:a16="http://schemas.microsoft.com/office/drawing/2014/main" id="{B9D24CBB-C19F-9340-86AA-5B45A7BF02C8}"/>
              </a:ext>
            </a:extLst>
          </p:cNvPr>
          <p:cNvSpPr/>
          <p:nvPr/>
        </p:nvSpPr>
        <p:spPr>
          <a:xfrm rot="16200000">
            <a:off x="3219009" y="3604682"/>
            <a:ext cx="431515" cy="477749"/>
          </a:xfrm>
          <a:prstGeom prst="downArrow">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13">
            <a:extLst>
              <a:ext uri="{FF2B5EF4-FFF2-40B4-BE49-F238E27FC236}">
                <a16:creationId xmlns:a16="http://schemas.microsoft.com/office/drawing/2014/main" id="{F1961B27-B917-6D4A-9BA8-4438B2F25E52}"/>
              </a:ext>
            </a:extLst>
          </p:cNvPr>
          <p:cNvSpPr>
            <a:spLocks noGrp="1"/>
          </p:cNvSpPr>
          <p:nvPr>
            <p:ph type="sldNum" sz="quarter" idx="12"/>
          </p:nvPr>
        </p:nvSpPr>
        <p:spPr/>
        <p:txBody>
          <a:bodyPr/>
          <a:lstStyle/>
          <a:p>
            <a:fld id="{EC94679D-056F-8C49-8B22-1B101A860946}" type="slidenum">
              <a:rPr lang="en-US" smtClean="0"/>
              <a:t>9</a:t>
            </a:fld>
            <a:endParaRPr lang="en-US"/>
          </a:p>
        </p:txBody>
      </p:sp>
      <p:sp>
        <p:nvSpPr>
          <p:cNvPr id="30" name="TextBox 29">
            <a:extLst>
              <a:ext uri="{FF2B5EF4-FFF2-40B4-BE49-F238E27FC236}">
                <a16:creationId xmlns:a16="http://schemas.microsoft.com/office/drawing/2014/main" id="{F988F6D6-E4F2-CE41-B10C-EAEE0DF5971B}"/>
              </a:ext>
            </a:extLst>
          </p:cNvPr>
          <p:cNvSpPr txBox="1"/>
          <p:nvPr/>
        </p:nvSpPr>
        <p:spPr>
          <a:xfrm>
            <a:off x="395760" y="916197"/>
            <a:ext cx="10293531" cy="36933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rPr>
              <a:t>We use </a:t>
            </a:r>
            <a:r>
              <a:rPr lang="en-US"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supervised classification model </a:t>
            </a:r>
            <a:r>
              <a:rPr lang="en-US"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rPr>
              <a:t>for predicting model names</a:t>
            </a:r>
          </a:p>
        </p:txBody>
      </p:sp>
      <p:pic>
        <p:nvPicPr>
          <p:cNvPr id="4" name="Picture 3" descr="A screenshot of a cell phone&#10;&#10;Description automatically generated">
            <a:extLst>
              <a:ext uri="{FF2B5EF4-FFF2-40B4-BE49-F238E27FC236}">
                <a16:creationId xmlns:a16="http://schemas.microsoft.com/office/drawing/2014/main" id="{B6FBAAE2-5C37-F643-A70F-1D59AEA6ED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8787" y="1536665"/>
            <a:ext cx="8014764" cy="4533821"/>
          </a:xfrm>
          <a:prstGeom prst="rect">
            <a:avLst/>
          </a:prstGeom>
        </p:spPr>
      </p:pic>
    </p:spTree>
    <p:extLst>
      <p:ext uri="{BB962C8B-B14F-4D97-AF65-F5344CB8AC3E}">
        <p14:creationId xmlns:p14="http://schemas.microsoft.com/office/powerpoint/2010/main" val="3924140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14A583-CA81-824F-8BD4-081E0535D0C8}"/>
              </a:ext>
            </a:extLst>
          </p:cNvPr>
          <p:cNvSpPr txBox="1"/>
          <p:nvPr/>
        </p:nvSpPr>
        <p:spPr>
          <a:xfrm>
            <a:off x="365475" y="384751"/>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Plot – </a:t>
            </a:r>
            <a:r>
              <a:rPr lang="en-US" sz="3000" b="1" dirty="0">
                <a:solidFill>
                  <a:schemeClr val="accent2"/>
                </a:solidFill>
                <a:latin typeface="+mj-lt"/>
                <a:ea typeface="Open Sans ExtraBold" panose="020B0606030504020204" pitchFamily="34" charset="0"/>
                <a:cs typeface="Open Sans ExtraBold" panose="020B0606030504020204" pitchFamily="34" charset="0"/>
              </a:rPr>
              <a:t>Classification Tree</a:t>
            </a:r>
          </a:p>
        </p:txBody>
      </p:sp>
      <p:pic>
        <p:nvPicPr>
          <p:cNvPr id="5" name="Picture 4" descr="A picture containing screenshot&#10;&#10;Description automatically generated">
            <a:extLst>
              <a:ext uri="{FF2B5EF4-FFF2-40B4-BE49-F238E27FC236}">
                <a16:creationId xmlns:a16="http://schemas.microsoft.com/office/drawing/2014/main" id="{409E1732-B5DD-5640-8A1D-F94DC0C1D5C5}"/>
              </a:ext>
            </a:extLst>
          </p:cNvPr>
          <p:cNvPicPr>
            <a:picLocks noChangeAspect="1"/>
          </p:cNvPicPr>
          <p:nvPr/>
        </p:nvPicPr>
        <p:blipFill>
          <a:blip r:embed="rId3"/>
          <a:stretch>
            <a:fillRect/>
          </a:stretch>
        </p:blipFill>
        <p:spPr>
          <a:xfrm>
            <a:off x="710554" y="1292232"/>
            <a:ext cx="10770892" cy="5064118"/>
          </a:xfrm>
          <a:prstGeom prst="rect">
            <a:avLst/>
          </a:prstGeom>
          <a:ln w="76200">
            <a:solidFill>
              <a:srgbClr val="43484B"/>
            </a:solidFill>
          </a:ln>
        </p:spPr>
      </p:pic>
      <p:sp>
        <p:nvSpPr>
          <p:cNvPr id="7" name="Slide Number Placeholder 6">
            <a:extLst>
              <a:ext uri="{FF2B5EF4-FFF2-40B4-BE49-F238E27FC236}">
                <a16:creationId xmlns:a16="http://schemas.microsoft.com/office/drawing/2014/main" id="{F95C2B92-425F-2F40-BF3E-16BC7E39A37D}"/>
              </a:ext>
            </a:extLst>
          </p:cNvPr>
          <p:cNvSpPr>
            <a:spLocks noGrp="1"/>
          </p:cNvSpPr>
          <p:nvPr>
            <p:ph type="sldNum" sz="quarter" idx="12"/>
          </p:nvPr>
        </p:nvSpPr>
        <p:spPr/>
        <p:txBody>
          <a:bodyPr/>
          <a:lstStyle/>
          <a:p>
            <a:fld id="{EC94679D-056F-8C49-8B22-1B101A860946}" type="slidenum">
              <a:rPr lang="en-US" smtClean="0"/>
              <a:t>10</a:t>
            </a:fld>
            <a:endParaRPr lang="en-US"/>
          </a:p>
        </p:txBody>
      </p:sp>
    </p:spTree>
    <p:extLst>
      <p:ext uri="{BB962C8B-B14F-4D97-AF65-F5344CB8AC3E}">
        <p14:creationId xmlns:p14="http://schemas.microsoft.com/office/powerpoint/2010/main" val="39093277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14A583-CA81-824F-8BD4-081E0535D0C8}"/>
              </a:ext>
            </a:extLst>
          </p:cNvPr>
          <p:cNvSpPr txBox="1"/>
          <p:nvPr/>
        </p:nvSpPr>
        <p:spPr>
          <a:xfrm>
            <a:off x="365475" y="384751"/>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Product Recommendation – </a:t>
            </a:r>
            <a:r>
              <a:rPr lang="en-US" sz="3000" b="1" dirty="0">
                <a:solidFill>
                  <a:schemeClr val="accent2"/>
                </a:solidFill>
                <a:latin typeface="+mj-lt"/>
                <a:ea typeface="Open Sans ExtraBold" panose="020B0606030504020204" pitchFamily="34" charset="0"/>
                <a:cs typeface="Open Sans ExtraBold" panose="020B0606030504020204" pitchFamily="34" charset="0"/>
              </a:rPr>
              <a:t>Classification Tree</a:t>
            </a:r>
          </a:p>
        </p:txBody>
      </p:sp>
      <p:sp>
        <p:nvSpPr>
          <p:cNvPr id="6" name="TextBox 5">
            <a:extLst>
              <a:ext uri="{FF2B5EF4-FFF2-40B4-BE49-F238E27FC236}">
                <a16:creationId xmlns:a16="http://schemas.microsoft.com/office/drawing/2014/main" id="{8AAA148E-A8E2-8645-AD73-772FD0CD95E2}"/>
              </a:ext>
            </a:extLst>
          </p:cNvPr>
          <p:cNvSpPr txBox="1"/>
          <p:nvPr/>
        </p:nvSpPr>
        <p:spPr>
          <a:xfrm>
            <a:off x="625340" y="5148327"/>
            <a:ext cx="10537969" cy="1323439"/>
          </a:xfrm>
          <a:prstGeom prst="rect">
            <a:avLst/>
          </a:prstGeom>
          <a:noFill/>
        </p:spPr>
        <p:txBody>
          <a:bodyPr wrap="square" rtlCol="0">
            <a:spAutoFit/>
          </a:bodyPr>
          <a:lstStyle/>
          <a:p>
            <a:r>
              <a:rPr lang="en-US" sz="1600"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As we can see from above table, for classification model, we should choose </a:t>
            </a:r>
            <a:r>
              <a:rPr lang="en-US" sz="1600" b="1" dirty="0">
                <a:solidFill>
                  <a:schemeClr val="accent2"/>
                </a:solidFill>
                <a:latin typeface="Open Sans" panose="020B0606030504020204" pitchFamily="34" charset="0"/>
                <a:ea typeface="Open Sans" panose="020B0606030504020204" pitchFamily="34" charset="0"/>
                <a:cs typeface="Open Sans" panose="020B0606030504020204" pitchFamily="34" charset="0"/>
              </a:rPr>
              <a:t>Classification Tree </a:t>
            </a:r>
            <a:r>
              <a:rPr lang="en-US" sz="1600"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as the accuracy score of this model is the highest one compared to others. </a:t>
            </a:r>
          </a:p>
          <a:p>
            <a:endParaRPr lang="en-US" sz="1600"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endParaRPr>
          </a:p>
          <a:p>
            <a:r>
              <a:rPr lang="en-US" sz="1600"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KNN and SVM have poor accuracy because the algorithm of these two is calculating </a:t>
            </a:r>
            <a:r>
              <a:rPr lang="en-US" sz="1600" b="1" dirty="0">
                <a:solidFill>
                  <a:srgbClr val="F4A40A"/>
                </a:solidFill>
                <a:latin typeface="Open Sans" panose="020B0606030504020204" pitchFamily="34" charset="0"/>
                <a:ea typeface="Open Sans" panose="020B0606030504020204" pitchFamily="34" charset="0"/>
                <a:cs typeface="Open Sans" panose="020B0606030504020204" pitchFamily="34" charset="0"/>
              </a:rPr>
              <a:t>distances </a:t>
            </a:r>
            <a:r>
              <a:rPr lang="en-US" sz="1600" b="1" dirty="0">
                <a:solidFill>
                  <a:srgbClr val="384646"/>
                </a:solidFill>
                <a:latin typeface="Open Sans" panose="020B0606030504020204" pitchFamily="34" charset="0"/>
                <a:ea typeface="Open Sans" panose="020B0606030504020204" pitchFamily="34" charset="0"/>
                <a:cs typeface="Open Sans" panose="020B0606030504020204" pitchFamily="34" charset="0"/>
              </a:rPr>
              <a:t>and finding </a:t>
            </a:r>
            <a:r>
              <a:rPr lang="en-US" sz="1600" b="1" dirty="0">
                <a:solidFill>
                  <a:srgbClr val="F4A40A"/>
                </a:solidFill>
                <a:latin typeface="Open Sans" panose="020B0606030504020204" pitchFamily="34" charset="0"/>
                <a:ea typeface="Open Sans" panose="020B0606030504020204" pitchFamily="34" charset="0"/>
                <a:cs typeface="Open Sans" panose="020B0606030504020204" pitchFamily="34" charset="0"/>
              </a:rPr>
              <a:t>hyper-plane</a:t>
            </a:r>
            <a:r>
              <a:rPr lang="en-US" sz="1600"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 but the algorithm of Naive Bayes and Decision Tree is calculating </a:t>
            </a:r>
            <a:r>
              <a:rPr lang="en-US" sz="1600" b="1" dirty="0">
                <a:solidFill>
                  <a:srgbClr val="00B050"/>
                </a:solidFill>
                <a:latin typeface="Open Sans" panose="020B0606030504020204" pitchFamily="34" charset="0"/>
                <a:ea typeface="Open Sans" panose="020B0606030504020204" pitchFamily="34" charset="0"/>
                <a:cs typeface="Open Sans" panose="020B0606030504020204" pitchFamily="34" charset="0"/>
              </a:rPr>
              <a:t>probability</a:t>
            </a:r>
            <a:r>
              <a:rPr lang="en-US" sz="1600"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a:t>
            </a:r>
          </a:p>
        </p:txBody>
      </p:sp>
      <p:graphicFrame>
        <p:nvGraphicFramePr>
          <p:cNvPr id="2" name="Table 1">
            <a:extLst>
              <a:ext uri="{FF2B5EF4-FFF2-40B4-BE49-F238E27FC236}">
                <a16:creationId xmlns:a16="http://schemas.microsoft.com/office/drawing/2014/main" id="{64771A6F-30EC-CA47-A87A-EFBBDFF83C19}"/>
              </a:ext>
            </a:extLst>
          </p:cNvPr>
          <p:cNvGraphicFramePr>
            <a:graphicFrameLocks noGrp="1"/>
          </p:cNvGraphicFramePr>
          <p:nvPr>
            <p:extLst>
              <p:ext uri="{D42A27DB-BD31-4B8C-83A1-F6EECF244321}">
                <p14:modId xmlns:p14="http://schemas.microsoft.com/office/powerpoint/2010/main" val="2753363957"/>
              </p:ext>
            </p:extLst>
          </p:nvPr>
        </p:nvGraphicFramePr>
        <p:xfrm>
          <a:off x="6544810" y="1791380"/>
          <a:ext cx="4515642" cy="2764536"/>
        </p:xfrm>
        <a:graphic>
          <a:graphicData uri="http://schemas.openxmlformats.org/drawingml/2006/table">
            <a:tbl>
              <a:tblPr firstRow="1" bandRow="1">
                <a:tableStyleId>{5C22544A-7EE6-4342-B048-85BDC9FD1C3A}</a:tableStyleId>
              </a:tblPr>
              <a:tblGrid>
                <a:gridCol w="2653619">
                  <a:extLst>
                    <a:ext uri="{9D8B030D-6E8A-4147-A177-3AD203B41FA5}">
                      <a16:colId xmlns:a16="http://schemas.microsoft.com/office/drawing/2014/main" val="108419894"/>
                    </a:ext>
                  </a:extLst>
                </a:gridCol>
                <a:gridCol w="1862023">
                  <a:extLst>
                    <a:ext uri="{9D8B030D-6E8A-4147-A177-3AD203B41FA5}">
                      <a16:colId xmlns:a16="http://schemas.microsoft.com/office/drawing/2014/main" val="3831463493"/>
                    </a:ext>
                  </a:extLst>
                </a:gridCol>
              </a:tblGrid>
              <a:tr h="338328">
                <a:tc>
                  <a:txBody>
                    <a:bodyPr/>
                    <a:lstStyle/>
                    <a:p>
                      <a:pPr algn="ctr"/>
                      <a:r>
                        <a:rPr lang="en-US" sz="2000" b="1" i="0" dirty="0">
                          <a:latin typeface="Open Sans" panose="020B0606030504020204" pitchFamily="34" charset="0"/>
                          <a:ea typeface="Open Sans" panose="020B0606030504020204" pitchFamily="34" charset="0"/>
                          <a:cs typeface="Open Sans" panose="020B0606030504020204" pitchFamily="34" charset="0"/>
                        </a:rPr>
                        <a:t>Classification Model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66565"/>
                    </a:solidFill>
                  </a:tcPr>
                </a:tc>
                <a:tc>
                  <a:txBody>
                    <a:bodyPr/>
                    <a:lstStyle/>
                    <a:p>
                      <a:pPr algn="ctr"/>
                      <a:r>
                        <a:rPr lang="en-US" sz="2000" b="1" i="0" dirty="0">
                          <a:latin typeface="Open Sans" panose="020B0606030504020204" pitchFamily="34" charset="0"/>
                          <a:ea typeface="Open Sans" panose="020B0606030504020204" pitchFamily="34" charset="0"/>
                          <a:cs typeface="Open Sans" panose="020B0606030504020204" pitchFamily="34" charset="0"/>
                        </a:rPr>
                        <a:t>Accuracy 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66565"/>
                    </a:solidFill>
                  </a:tcPr>
                </a:tc>
                <a:extLst>
                  <a:ext uri="{0D108BD9-81ED-4DB2-BD59-A6C34878D82A}">
                    <a16:rowId xmlns:a16="http://schemas.microsoft.com/office/drawing/2014/main" val="2802582585"/>
                  </a:ext>
                </a:extLst>
              </a:tr>
              <a:tr h="338328">
                <a:tc>
                  <a:txBody>
                    <a:bodyPr/>
                    <a:lstStyle/>
                    <a:p>
                      <a:pPr algn="l"/>
                      <a:r>
                        <a:rPr lang="en-US" sz="1600" b="1" i="0" dirty="0">
                          <a:solidFill>
                            <a:srgbClr val="28AA69"/>
                          </a:solidFill>
                          <a:latin typeface="Open Sans SemiBold" panose="020B0606030504020204" pitchFamily="34" charset="0"/>
                          <a:ea typeface="Open Sans SemiBold" panose="020B0606030504020204" pitchFamily="34" charset="0"/>
                          <a:cs typeface="Open Sans SemiBold" panose="020B0606030504020204" pitchFamily="34" charset="0"/>
                        </a:rPr>
                        <a:t>Classification Tree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1" i="0" dirty="0">
                          <a:solidFill>
                            <a:srgbClr val="28AA69"/>
                          </a:solidFill>
                          <a:latin typeface="Open Sans SemiBold" panose="020B0606030504020204" pitchFamily="34" charset="0"/>
                          <a:ea typeface="Open Sans SemiBold" panose="020B0606030504020204" pitchFamily="34" charset="0"/>
                          <a:cs typeface="Open Sans SemiBold" panose="020B0606030504020204" pitchFamily="34" charset="0"/>
                        </a:rPr>
                        <a:t>98.03%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50116552"/>
                  </a:ext>
                </a:extLst>
              </a:tr>
              <a:tr h="338328">
                <a:tc>
                  <a:txBody>
                    <a:bodyPr/>
                    <a:lstStyle/>
                    <a:p>
                      <a:pPr algn="l"/>
                      <a:r>
                        <a:rPr lang="en-US" sz="1600" b="1" i="0" dirty="0">
                          <a:solidFill>
                            <a:srgbClr val="28AA69"/>
                          </a:solidFill>
                          <a:latin typeface="Open Sans SemiBold" panose="020B0606030504020204" pitchFamily="34" charset="0"/>
                          <a:ea typeface="Open Sans SemiBold" panose="020B0606030504020204" pitchFamily="34" charset="0"/>
                          <a:cs typeface="Open Sans SemiBold" panose="020B0606030504020204" pitchFamily="34" charset="0"/>
                        </a:rPr>
                        <a:t>Naïve Bayes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1" i="0" dirty="0">
                          <a:solidFill>
                            <a:srgbClr val="28AA69"/>
                          </a:solidFill>
                          <a:latin typeface="Open Sans SemiBold" panose="020B0606030504020204" pitchFamily="34" charset="0"/>
                          <a:ea typeface="Open Sans SemiBold" panose="020B0606030504020204" pitchFamily="34" charset="0"/>
                          <a:cs typeface="Open Sans SemiBold" panose="020B0606030504020204" pitchFamily="34" charset="0"/>
                        </a:rPr>
                        <a:t>98.01%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53041542"/>
                  </a:ext>
                </a:extLst>
              </a:tr>
              <a:tr h="338328">
                <a:tc>
                  <a:txBody>
                    <a:bodyPr/>
                    <a:lstStyle/>
                    <a:p>
                      <a:pPr algn="l"/>
                      <a:r>
                        <a:rPr lang="en-US" sz="1600" b="0" i="0" dirty="0">
                          <a:latin typeface="Open Sans" panose="020B0606030504020204" pitchFamily="34" charset="0"/>
                          <a:ea typeface="Open Sans" panose="020B0606030504020204" pitchFamily="34" charset="0"/>
                          <a:cs typeface="Open Sans" panose="020B0606030504020204" pitchFamily="34" charset="0"/>
                        </a:rPr>
                        <a:t>Neural Network Identity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i="0" dirty="0">
                          <a:latin typeface="Open Sans" panose="020B0606030504020204" pitchFamily="34" charset="0"/>
                          <a:ea typeface="Open Sans" panose="020B0606030504020204" pitchFamily="34" charset="0"/>
                          <a:cs typeface="Open Sans" panose="020B0606030504020204" pitchFamily="34" charset="0"/>
                        </a:rPr>
                        <a:t>94.73%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85176038"/>
                  </a:ext>
                </a:extLst>
              </a:tr>
              <a:tr h="338328">
                <a:tc>
                  <a:txBody>
                    <a:bodyPr/>
                    <a:lstStyle/>
                    <a:p>
                      <a:pPr algn="l"/>
                      <a:r>
                        <a:rPr lang="en-US" sz="1600" b="0" i="0" dirty="0">
                          <a:latin typeface="Open Sans" panose="020B0606030504020204" pitchFamily="34" charset="0"/>
                          <a:ea typeface="Open Sans" panose="020B0606030504020204" pitchFamily="34" charset="0"/>
                          <a:cs typeface="Open Sans" panose="020B0606030504020204" pitchFamily="34" charset="0"/>
                        </a:rPr>
                        <a:t>Random Forest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i="0" dirty="0">
                          <a:latin typeface="Open Sans" panose="020B0606030504020204" pitchFamily="34" charset="0"/>
                          <a:ea typeface="Open Sans" panose="020B0606030504020204" pitchFamily="34" charset="0"/>
                          <a:cs typeface="Open Sans" panose="020B0606030504020204" pitchFamily="34" charset="0"/>
                        </a:rPr>
                        <a:t>85.19%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3682802"/>
                  </a:ext>
                </a:extLst>
              </a:tr>
              <a:tr h="338328">
                <a:tc>
                  <a:txBody>
                    <a:bodyPr/>
                    <a:lstStyle/>
                    <a:p>
                      <a:pPr algn="l"/>
                      <a:r>
                        <a:rPr lang="en-US" sz="1600" b="0" i="0" dirty="0">
                          <a:latin typeface="Open Sans" panose="020B0606030504020204" pitchFamily="34" charset="0"/>
                          <a:ea typeface="Open Sans" panose="020B0606030504020204" pitchFamily="34" charset="0"/>
                          <a:cs typeface="Open Sans" panose="020B0606030504020204" pitchFamily="34" charset="0"/>
                        </a:rPr>
                        <a:t>Logistic Regression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i="0" dirty="0">
                          <a:latin typeface="Open Sans" panose="020B0606030504020204" pitchFamily="34" charset="0"/>
                          <a:ea typeface="Open Sans" panose="020B0606030504020204" pitchFamily="34" charset="0"/>
                          <a:cs typeface="Open Sans" panose="020B0606030504020204" pitchFamily="34" charset="0"/>
                        </a:rPr>
                        <a:t>84.25%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94080751"/>
                  </a:ext>
                </a:extLst>
              </a:tr>
              <a:tr h="338328">
                <a:tc>
                  <a:txBody>
                    <a:bodyPr/>
                    <a:lstStyle/>
                    <a:p>
                      <a:pPr algn="l"/>
                      <a:r>
                        <a:rPr lang="en-US" sz="1600" b="1" i="0" dirty="0">
                          <a:solidFill>
                            <a:schemeClr val="accent1"/>
                          </a:solidFill>
                          <a:latin typeface="Open Sans" panose="020B0606030504020204" pitchFamily="34" charset="0"/>
                          <a:ea typeface="Open Sans" panose="020B0606030504020204" pitchFamily="34" charset="0"/>
                          <a:cs typeface="Open Sans" panose="020B0606030504020204" pitchFamily="34" charset="0"/>
                        </a:rPr>
                        <a:t>K Nearest Neighbors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1" i="0" dirty="0">
                          <a:solidFill>
                            <a:schemeClr val="accent1"/>
                          </a:solidFill>
                          <a:latin typeface="Open Sans" panose="020B0606030504020204" pitchFamily="34" charset="0"/>
                          <a:ea typeface="Open Sans" panose="020B0606030504020204" pitchFamily="34" charset="0"/>
                          <a:cs typeface="Open Sans" panose="020B0606030504020204" pitchFamily="34" charset="0"/>
                        </a:rPr>
                        <a:t>42.48%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35727858"/>
                  </a:ext>
                </a:extLst>
              </a:tr>
              <a:tr h="338328">
                <a:tc>
                  <a:txBody>
                    <a:bodyPr/>
                    <a:lstStyle/>
                    <a:p>
                      <a:pPr algn="l"/>
                      <a:r>
                        <a:rPr lang="en-US" sz="1600" b="1" i="0" dirty="0">
                          <a:solidFill>
                            <a:schemeClr val="accent1"/>
                          </a:solidFill>
                          <a:latin typeface="Open Sans" panose="020B0606030504020204" pitchFamily="34" charset="0"/>
                          <a:ea typeface="Open Sans" panose="020B0606030504020204" pitchFamily="34" charset="0"/>
                          <a:cs typeface="Open Sans" panose="020B0606030504020204" pitchFamily="34" charset="0"/>
                        </a:rPr>
                        <a:t>Support Vector Machine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1" i="0" dirty="0">
                          <a:solidFill>
                            <a:schemeClr val="accent1"/>
                          </a:solidFill>
                          <a:latin typeface="Open Sans" panose="020B0606030504020204" pitchFamily="34" charset="0"/>
                          <a:ea typeface="Open Sans" panose="020B0606030504020204" pitchFamily="34" charset="0"/>
                          <a:cs typeface="Open Sans" panose="020B0606030504020204" pitchFamily="34" charset="0"/>
                        </a:rPr>
                        <a:t>20.60%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3757325"/>
                  </a:ext>
                </a:extLst>
              </a:tr>
            </a:tbl>
          </a:graphicData>
        </a:graphic>
      </p:graphicFrame>
      <p:sp>
        <p:nvSpPr>
          <p:cNvPr id="15" name="TextBox 14">
            <a:extLst>
              <a:ext uri="{FF2B5EF4-FFF2-40B4-BE49-F238E27FC236}">
                <a16:creationId xmlns:a16="http://schemas.microsoft.com/office/drawing/2014/main" id="{293C437F-E6CF-9A4B-850B-DD5B3AB86815}"/>
              </a:ext>
            </a:extLst>
          </p:cNvPr>
          <p:cNvSpPr txBox="1"/>
          <p:nvPr/>
        </p:nvSpPr>
        <p:spPr>
          <a:xfrm>
            <a:off x="5272767" y="3108633"/>
            <a:ext cx="65" cy="276999"/>
          </a:xfrm>
          <a:prstGeom prst="rect">
            <a:avLst/>
          </a:prstGeom>
          <a:noFill/>
        </p:spPr>
        <p:txBody>
          <a:bodyPr wrap="none" lIns="0" tIns="0" rIns="0" bIns="0" rtlCol="0">
            <a:spAutoFit/>
          </a:bodyPr>
          <a:lstStyle/>
          <a:p>
            <a:endParaRPr lang="en-US" dirty="0"/>
          </a:p>
        </p:txBody>
      </p:sp>
      <p:sp>
        <p:nvSpPr>
          <p:cNvPr id="16" name="Rectangle 15">
            <a:extLst>
              <a:ext uri="{FF2B5EF4-FFF2-40B4-BE49-F238E27FC236}">
                <a16:creationId xmlns:a16="http://schemas.microsoft.com/office/drawing/2014/main" id="{BEC2E3F5-9398-394F-9690-6EBA59D4F46A}"/>
              </a:ext>
            </a:extLst>
          </p:cNvPr>
          <p:cNvSpPr/>
          <p:nvPr/>
        </p:nvSpPr>
        <p:spPr>
          <a:xfrm>
            <a:off x="497445" y="1791380"/>
            <a:ext cx="2305806" cy="461665"/>
          </a:xfrm>
          <a:prstGeom prst="rect">
            <a:avLst/>
          </a:prstGeom>
          <a:solidFill>
            <a:srgbClr val="56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F56BAF2-A1B1-3541-A727-407A15374942}"/>
              </a:ext>
            </a:extLst>
          </p:cNvPr>
          <p:cNvSpPr txBox="1"/>
          <p:nvPr/>
        </p:nvSpPr>
        <p:spPr>
          <a:xfrm>
            <a:off x="531109" y="1800369"/>
            <a:ext cx="2305806" cy="46166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Categorical</a:t>
            </a:r>
          </a:p>
        </p:txBody>
      </p:sp>
      <p:sp>
        <p:nvSpPr>
          <p:cNvPr id="18" name="TextBox 17">
            <a:extLst>
              <a:ext uri="{FF2B5EF4-FFF2-40B4-BE49-F238E27FC236}">
                <a16:creationId xmlns:a16="http://schemas.microsoft.com/office/drawing/2014/main" id="{2FFFD2D0-EC49-4248-B961-D18E661139C1}"/>
              </a:ext>
            </a:extLst>
          </p:cNvPr>
          <p:cNvSpPr txBox="1"/>
          <p:nvPr/>
        </p:nvSpPr>
        <p:spPr>
          <a:xfrm>
            <a:off x="452451" y="2239881"/>
            <a:ext cx="2305806" cy="1323439"/>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Marital Status</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Gender</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Education Level</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Occupation</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Homeowner</a:t>
            </a:r>
          </a:p>
        </p:txBody>
      </p:sp>
      <p:sp>
        <p:nvSpPr>
          <p:cNvPr id="19" name="TextBox 18">
            <a:extLst>
              <a:ext uri="{FF2B5EF4-FFF2-40B4-BE49-F238E27FC236}">
                <a16:creationId xmlns:a16="http://schemas.microsoft.com/office/drawing/2014/main" id="{C818EE99-2AB4-0B47-BFBE-A65D33C96C4D}"/>
              </a:ext>
            </a:extLst>
          </p:cNvPr>
          <p:cNvSpPr txBox="1"/>
          <p:nvPr/>
        </p:nvSpPr>
        <p:spPr>
          <a:xfrm>
            <a:off x="422277" y="3759963"/>
            <a:ext cx="2716622" cy="400110"/>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000" b="1" u="none" strike="noStrike" kern="1200" cap="none" spc="0" normalizeH="0" baseline="0" noProof="0" dirty="0">
                <a:ln>
                  <a:noFill/>
                </a:ln>
                <a:solidFill>
                  <a:schemeClr val="accent2"/>
                </a:solidFill>
                <a:effectLst/>
                <a:uLnTx/>
                <a:uFillTx/>
                <a:latin typeface="Open Sans" panose="020B0606030504020204" pitchFamily="34" charset="0"/>
                <a:ea typeface="Open Sans" panose="020B0606030504020204" pitchFamily="34" charset="0"/>
                <a:cs typeface="Open Sans" panose="020B0606030504020204" pitchFamily="34" charset="0"/>
              </a:rPr>
              <a:t>OneHotEncoder()</a:t>
            </a:r>
          </a:p>
        </p:txBody>
      </p:sp>
      <p:sp>
        <p:nvSpPr>
          <p:cNvPr id="20" name="TextBox 19">
            <a:extLst>
              <a:ext uri="{FF2B5EF4-FFF2-40B4-BE49-F238E27FC236}">
                <a16:creationId xmlns:a16="http://schemas.microsoft.com/office/drawing/2014/main" id="{6115B501-BE4B-324C-B018-B38C902A3D99}"/>
              </a:ext>
            </a:extLst>
          </p:cNvPr>
          <p:cNvSpPr txBox="1"/>
          <p:nvPr/>
        </p:nvSpPr>
        <p:spPr>
          <a:xfrm>
            <a:off x="3338450" y="2214826"/>
            <a:ext cx="2305806" cy="1569660"/>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Age</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Annual Income</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Total Children</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Latitude</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Longitude</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Product Price</a:t>
            </a:r>
            <a:endPar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1" name="Rectangle 20">
            <a:extLst>
              <a:ext uri="{FF2B5EF4-FFF2-40B4-BE49-F238E27FC236}">
                <a16:creationId xmlns:a16="http://schemas.microsoft.com/office/drawing/2014/main" id="{50C22DE0-3DC4-3547-AEE6-D7B36593D869}"/>
              </a:ext>
            </a:extLst>
          </p:cNvPr>
          <p:cNvSpPr/>
          <p:nvPr/>
        </p:nvSpPr>
        <p:spPr>
          <a:xfrm>
            <a:off x="3407793" y="1791380"/>
            <a:ext cx="2305806" cy="461665"/>
          </a:xfrm>
          <a:prstGeom prst="rect">
            <a:avLst/>
          </a:prstGeom>
          <a:solidFill>
            <a:srgbClr val="56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11FE4653-215C-9444-8C16-9C6BB3B3A6F2}"/>
              </a:ext>
            </a:extLst>
          </p:cNvPr>
          <p:cNvSpPr txBox="1"/>
          <p:nvPr/>
        </p:nvSpPr>
        <p:spPr>
          <a:xfrm>
            <a:off x="3362799" y="1823812"/>
            <a:ext cx="2305806" cy="46166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Numerical</a:t>
            </a:r>
          </a:p>
        </p:txBody>
      </p:sp>
      <p:sp>
        <p:nvSpPr>
          <p:cNvPr id="24" name="TextBox 23">
            <a:extLst>
              <a:ext uri="{FF2B5EF4-FFF2-40B4-BE49-F238E27FC236}">
                <a16:creationId xmlns:a16="http://schemas.microsoft.com/office/drawing/2014/main" id="{E6213E00-D7E8-B244-9832-9EB9B8A6BD7F}"/>
              </a:ext>
            </a:extLst>
          </p:cNvPr>
          <p:cNvSpPr txBox="1"/>
          <p:nvPr/>
        </p:nvSpPr>
        <p:spPr>
          <a:xfrm>
            <a:off x="3335375" y="3759963"/>
            <a:ext cx="3039253" cy="400110"/>
          </a:xfrm>
          <a:prstGeom prst="rect">
            <a:avLst/>
          </a:prstGeom>
          <a:noFill/>
          <a:ln>
            <a:noFill/>
          </a:ln>
        </p:spPr>
        <p:txBody>
          <a:bodyPr wrap="square" rtlCol="0">
            <a:spAutoFit/>
          </a:bodyPr>
          <a:lstStyle/>
          <a:p>
            <a:pPr lvl="0" defTabSz="914400">
              <a:defRPr/>
            </a:pPr>
            <a:r>
              <a:rPr lang="en-US" sz="2000" b="1" dirty="0">
                <a:solidFill>
                  <a:schemeClr val="accent2"/>
                </a:solidFill>
                <a:latin typeface="Open Sans" panose="020B0606030504020204" pitchFamily="34" charset="0"/>
                <a:ea typeface="Open Sans" panose="020B0606030504020204" pitchFamily="34" charset="0"/>
                <a:cs typeface="Open Sans" panose="020B0606030504020204" pitchFamily="34" charset="0"/>
              </a:rPr>
              <a:t>StandardScaler()</a:t>
            </a:r>
          </a:p>
        </p:txBody>
      </p:sp>
      <p:sp>
        <p:nvSpPr>
          <p:cNvPr id="26" name="Down Arrow 25">
            <a:extLst>
              <a:ext uri="{FF2B5EF4-FFF2-40B4-BE49-F238E27FC236}">
                <a16:creationId xmlns:a16="http://schemas.microsoft.com/office/drawing/2014/main" id="{B9D24CBB-C19F-9340-86AA-5B45A7BF02C8}"/>
              </a:ext>
            </a:extLst>
          </p:cNvPr>
          <p:cNvSpPr/>
          <p:nvPr/>
        </p:nvSpPr>
        <p:spPr>
          <a:xfrm rot="16200000">
            <a:off x="5907782" y="3038624"/>
            <a:ext cx="431515" cy="477749"/>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a:extLst>
              <a:ext uri="{FF2B5EF4-FFF2-40B4-BE49-F238E27FC236}">
                <a16:creationId xmlns:a16="http://schemas.microsoft.com/office/drawing/2014/main" id="{C2E32748-46C7-7B4F-8E97-7C54A8E2723C}"/>
              </a:ext>
            </a:extLst>
          </p:cNvPr>
          <p:cNvCxnSpPr>
            <a:cxnSpLocks/>
          </p:cNvCxnSpPr>
          <p:nvPr/>
        </p:nvCxnSpPr>
        <p:spPr>
          <a:xfrm>
            <a:off x="645286" y="4968960"/>
            <a:ext cx="10415166" cy="0"/>
          </a:xfrm>
          <a:prstGeom prst="line">
            <a:avLst/>
          </a:prstGeom>
          <a:ln w="25400">
            <a:solidFill>
              <a:srgbClr val="434B4C"/>
            </a:solidFill>
            <a:prstDash val="dash"/>
          </a:ln>
        </p:spPr>
        <p:style>
          <a:lnRef idx="1">
            <a:schemeClr val="accent1"/>
          </a:lnRef>
          <a:fillRef idx="0">
            <a:schemeClr val="accent1"/>
          </a:fillRef>
          <a:effectRef idx="0">
            <a:schemeClr val="accent1"/>
          </a:effectRef>
          <a:fontRef idx="minor">
            <a:schemeClr val="tx1"/>
          </a:fontRef>
        </p:style>
      </p:cxnSp>
      <p:sp>
        <p:nvSpPr>
          <p:cNvPr id="14" name="Slide Number Placeholder 13">
            <a:extLst>
              <a:ext uri="{FF2B5EF4-FFF2-40B4-BE49-F238E27FC236}">
                <a16:creationId xmlns:a16="http://schemas.microsoft.com/office/drawing/2014/main" id="{F1961B27-B917-6D4A-9BA8-4438B2F25E52}"/>
              </a:ext>
            </a:extLst>
          </p:cNvPr>
          <p:cNvSpPr>
            <a:spLocks noGrp="1"/>
          </p:cNvSpPr>
          <p:nvPr>
            <p:ph type="sldNum" sz="quarter" idx="12"/>
          </p:nvPr>
        </p:nvSpPr>
        <p:spPr/>
        <p:txBody>
          <a:bodyPr/>
          <a:lstStyle/>
          <a:p>
            <a:fld id="{EC94679D-056F-8C49-8B22-1B101A860946}" type="slidenum">
              <a:rPr lang="en-US" smtClean="0"/>
              <a:t>11</a:t>
            </a:fld>
            <a:endParaRPr lang="en-US" dirty="0"/>
          </a:p>
        </p:txBody>
      </p:sp>
    </p:spTree>
    <p:extLst>
      <p:ext uri="{BB962C8B-B14F-4D97-AF65-F5344CB8AC3E}">
        <p14:creationId xmlns:p14="http://schemas.microsoft.com/office/powerpoint/2010/main" val="895936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E9CED-1BB1-614B-9390-2E7B974CA0B0}"/>
              </a:ext>
            </a:extLst>
          </p:cNvPr>
          <p:cNvSpPr>
            <a:spLocks noGrp="1"/>
          </p:cNvSpPr>
          <p:nvPr>
            <p:ph type="title"/>
          </p:nvPr>
        </p:nvSpPr>
        <p:spPr>
          <a:xfrm>
            <a:off x="646111" y="409174"/>
            <a:ext cx="9404723" cy="614082"/>
          </a:xfrm>
        </p:spPr>
        <p:txBody>
          <a:bodyPr/>
          <a:lstStyle/>
          <a:p>
            <a:r>
              <a:rPr lang="en-US" sz="3000" b="1" dirty="0">
                <a:solidFill>
                  <a:srgbClr val="424A4C"/>
                </a:solidFill>
              </a:rPr>
              <a:t>Further Action for Best Model – </a:t>
            </a:r>
            <a:r>
              <a:rPr lang="en-US" sz="3000" b="1" dirty="0">
                <a:solidFill>
                  <a:srgbClr val="FF9409"/>
                </a:solidFill>
              </a:rPr>
              <a:t>Classification Tree</a:t>
            </a:r>
            <a:br>
              <a:rPr lang="en-US" sz="3000" b="1" dirty="0">
                <a:solidFill>
                  <a:srgbClr val="424A4C"/>
                </a:solidFill>
              </a:rPr>
            </a:br>
            <a:endParaRPr lang="en-US" sz="3000" b="1" dirty="0">
              <a:solidFill>
                <a:srgbClr val="424A4C"/>
              </a:solidFill>
            </a:endParaRPr>
          </a:p>
        </p:txBody>
      </p:sp>
      <p:sp>
        <p:nvSpPr>
          <p:cNvPr id="5" name="Rectangle 1">
            <a:extLst>
              <a:ext uri="{FF2B5EF4-FFF2-40B4-BE49-F238E27FC236}">
                <a16:creationId xmlns:a16="http://schemas.microsoft.com/office/drawing/2014/main" id="{7724543F-9F49-CD46-9904-B254C5A46977}"/>
              </a:ext>
            </a:extLst>
          </p:cNvPr>
          <p:cNvSpPr>
            <a:spLocks noChangeArrowheads="1"/>
          </p:cNvSpPr>
          <p:nvPr/>
        </p:nvSpPr>
        <p:spPr bwMode="auto">
          <a:xfrm>
            <a:off x="-7587497" y="-409099"/>
            <a:ext cx="30019072" cy="13220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3" name="TextBox 2">
            <a:extLst>
              <a:ext uri="{FF2B5EF4-FFF2-40B4-BE49-F238E27FC236}">
                <a16:creationId xmlns:a16="http://schemas.microsoft.com/office/drawing/2014/main" id="{DC4EBB29-408C-FA40-B927-AD7ED3A86E89}"/>
              </a:ext>
            </a:extLst>
          </p:cNvPr>
          <p:cNvSpPr txBox="1"/>
          <p:nvPr/>
        </p:nvSpPr>
        <p:spPr>
          <a:xfrm>
            <a:off x="674910" y="674913"/>
            <a:ext cx="9375924" cy="1146724"/>
          </a:xfrm>
          <a:prstGeom prst="rect">
            <a:avLst/>
          </a:prstGeom>
          <a:noFill/>
        </p:spPr>
        <p:txBody>
          <a:bodyPr wrap="square" rtlCol="0">
            <a:spAutoFit/>
          </a:bodyPr>
          <a:lstStyle/>
          <a:p>
            <a:pPr marL="285750" indent="-285750">
              <a:buFont typeface="Arial" panose="020B0604020202020204" pitchFamily="34" charset="0"/>
              <a:buChar char="•"/>
            </a:pPr>
            <a:endParaRPr lang="en-US" b="1" dirty="0">
              <a:solidFill>
                <a:srgbClr val="424A4C"/>
              </a:solidFill>
            </a:endParaRPr>
          </a:p>
          <a:p>
            <a:pPr marL="285750" indent="-285750">
              <a:lnSpc>
                <a:spcPct val="150000"/>
              </a:lnSpc>
              <a:buFont typeface="Arial" panose="020B0604020202020204" pitchFamily="34" charset="0"/>
              <a:buChar char="•"/>
            </a:pPr>
            <a:r>
              <a:rPr lang="en-US" b="1" dirty="0">
                <a:solidFill>
                  <a:schemeClr val="accent2"/>
                </a:solidFill>
              </a:rPr>
              <a:t>Cross Validation</a:t>
            </a:r>
            <a:r>
              <a:rPr lang="en-US" b="1" dirty="0">
                <a:solidFill>
                  <a:srgbClr val="424A4C"/>
                </a:solidFill>
              </a:rPr>
              <a:t>: K-Fold increases accuracy score a little bit.</a:t>
            </a:r>
          </a:p>
          <a:p>
            <a:pPr marL="285750" indent="-285750">
              <a:lnSpc>
                <a:spcPct val="150000"/>
              </a:lnSpc>
              <a:buFont typeface="Arial" panose="020B0604020202020204" pitchFamily="34" charset="0"/>
              <a:buChar char="•"/>
            </a:pPr>
            <a:r>
              <a:rPr lang="en-US" b="1" dirty="0">
                <a:solidFill>
                  <a:schemeClr val="accent2"/>
                </a:solidFill>
              </a:rPr>
              <a:t>Evaluation</a:t>
            </a:r>
            <a:r>
              <a:rPr lang="zh-CN" altLang="en-US" b="1" dirty="0">
                <a:solidFill>
                  <a:schemeClr val="accent2"/>
                </a:solidFill>
              </a:rPr>
              <a:t> </a:t>
            </a:r>
            <a:r>
              <a:rPr lang="en-US" altLang="zh-CN" b="1" dirty="0">
                <a:solidFill>
                  <a:schemeClr val="accent2"/>
                </a:solidFill>
              </a:rPr>
              <a:t>Score</a:t>
            </a:r>
            <a:r>
              <a:rPr lang="zh-CN" altLang="en-US" b="1" dirty="0">
                <a:solidFill>
                  <a:schemeClr val="accent2"/>
                </a:solidFill>
              </a:rPr>
              <a:t> </a:t>
            </a:r>
            <a:r>
              <a:rPr lang="en-US" altLang="zh-CN" b="1" dirty="0">
                <a:solidFill>
                  <a:schemeClr val="accent2"/>
                </a:solidFill>
              </a:rPr>
              <a:t>for Best Model</a:t>
            </a:r>
          </a:p>
        </p:txBody>
      </p:sp>
      <p:pic>
        <p:nvPicPr>
          <p:cNvPr id="9" name="Picture 8" descr="A screenshot of a cell phone&#10;&#10;Description automatically generated">
            <a:extLst>
              <a:ext uri="{FF2B5EF4-FFF2-40B4-BE49-F238E27FC236}">
                <a16:creationId xmlns:a16="http://schemas.microsoft.com/office/drawing/2014/main" id="{69B1C025-6563-554C-A8DF-9B9B7BEF18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7193" y="1921128"/>
            <a:ext cx="7034893" cy="4527698"/>
          </a:xfrm>
          <a:prstGeom prst="rect">
            <a:avLst/>
          </a:prstGeom>
        </p:spPr>
      </p:pic>
      <p:sp>
        <p:nvSpPr>
          <p:cNvPr id="10" name="Rectangle 9">
            <a:extLst>
              <a:ext uri="{FF2B5EF4-FFF2-40B4-BE49-F238E27FC236}">
                <a16:creationId xmlns:a16="http://schemas.microsoft.com/office/drawing/2014/main" id="{42E5DA0E-47EB-DD40-ACDF-74FF110734CE}"/>
              </a:ext>
            </a:extLst>
          </p:cNvPr>
          <p:cNvSpPr/>
          <p:nvPr/>
        </p:nvSpPr>
        <p:spPr>
          <a:xfrm>
            <a:off x="4931229" y="1921127"/>
            <a:ext cx="4680857" cy="266901"/>
          </a:xfrm>
          <a:prstGeom prst="rect">
            <a:avLst/>
          </a:prstGeom>
          <a:solidFill>
            <a:srgbClr val="FF0000">
              <a:alpha val="2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764AC28-4406-2F4C-8875-CAFCE8C3DFB6}"/>
              </a:ext>
            </a:extLst>
          </p:cNvPr>
          <p:cNvSpPr/>
          <p:nvPr/>
        </p:nvSpPr>
        <p:spPr>
          <a:xfrm>
            <a:off x="7522029" y="5654927"/>
            <a:ext cx="783771" cy="266901"/>
          </a:xfrm>
          <a:prstGeom prst="rect">
            <a:avLst/>
          </a:prstGeom>
          <a:solidFill>
            <a:srgbClr val="FF0000">
              <a:alpha val="2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6612561-C350-2044-B124-8DD91B125FF1}"/>
              </a:ext>
            </a:extLst>
          </p:cNvPr>
          <p:cNvSpPr/>
          <p:nvPr/>
        </p:nvSpPr>
        <p:spPr>
          <a:xfrm>
            <a:off x="2590800" y="2356354"/>
            <a:ext cx="2340429" cy="3119160"/>
          </a:xfrm>
          <a:prstGeom prst="rect">
            <a:avLst/>
          </a:prstGeom>
          <a:solidFill>
            <a:srgbClr val="FF0000">
              <a:alpha val="2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EEBB43B-A415-E94B-A7A2-B34BCECAD27E}"/>
              </a:ext>
            </a:extLst>
          </p:cNvPr>
          <p:cNvSpPr/>
          <p:nvPr/>
        </p:nvSpPr>
        <p:spPr>
          <a:xfrm>
            <a:off x="2601690" y="5709355"/>
            <a:ext cx="2340429" cy="266901"/>
          </a:xfrm>
          <a:prstGeom prst="rect">
            <a:avLst/>
          </a:prstGeom>
          <a:solidFill>
            <a:srgbClr val="FF0000">
              <a:alpha val="2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13">
            <a:extLst>
              <a:ext uri="{FF2B5EF4-FFF2-40B4-BE49-F238E27FC236}">
                <a16:creationId xmlns:a16="http://schemas.microsoft.com/office/drawing/2014/main" id="{880A7299-3DB9-3043-BA72-C439E844D083}"/>
              </a:ext>
            </a:extLst>
          </p:cNvPr>
          <p:cNvSpPr>
            <a:spLocks noGrp="1"/>
          </p:cNvSpPr>
          <p:nvPr>
            <p:ph type="sldNum" sz="quarter" idx="12"/>
          </p:nvPr>
        </p:nvSpPr>
        <p:spPr/>
        <p:txBody>
          <a:bodyPr/>
          <a:lstStyle/>
          <a:p>
            <a:fld id="{D57F1E4F-1CFF-5643-939E-02111984F565}" type="slidenum">
              <a:rPr lang="en-US" smtClean="0"/>
              <a:t>12</a:t>
            </a:fld>
            <a:endParaRPr lang="en-US" dirty="0"/>
          </a:p>
        </p:txBody>
      </p:sp>
    </p:spTree>
    <p:extLst>
      <p:ext uri="{BB962C8B-B14F-4D97-AF65-F5344CB8AC3E}">
        <p14:creationId xmlns:p14="http://schemas.microsoft.com/office/powerpoint/2010/main" val="1376249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E9CED-1BB1-614B-9390-2E7B974CA0B0}"/>
              </a:ext>
            </a:extLst>
          </p:cNvPr>
          <p:cNvSpPr>
            <a:spLocks noGrp="1"/>
          </p:cNvSpPr>
          <p:nvPr>
            <p:ph type="title"/>
          </p:nvPr>
        </p:nvSpPr>
        <p:spPr>
          <a:xfrm>
            <a:off x="627823" y="338418"/>
            <a:ext cx="9767889" cy="589595"/>
          </a:xfrm>
        </p:spPr>
        <p:txBody>
          <a:bodyPr/>
          <a:lstStyle/>
          <a:p>
            <a:r>
              <a:rPr lang="en-US" sz="3000" b="1" dirty="0">
                <a:solidFill>
                  <a:srgbClr val="424A4C"/>
                </a:solidFill>
              </a:rPr>
              <a:t>Test </a:t>
            </a:r>
            <a:r>
              <a:rPr lang="en-US" altLang="zh-CN" sz="3000" b="1" dirty="0">
                <a:solidFill>
                  <a:srgbClr val="424A4C"/>
                </a:solidFill>
              </a:rPr>
              <a:t>Best Model by Random Features </a:t>
            </a:r>
            <a:endParaRPr lang="en-US" sz="3000" b="1" dirty="0">
              <a:solidFill>
                <a:srgbClr val="424A4C"/>
              </a:solidFill>
            </a:endParaRPr>
          </a:p>
        </p:txBody>
      </p:sp>
      <p:sp>
        <p:nvSpPr>
          <p:cNvPr id="5" name="Rectangle 1">
            <a:extLst>
              <a:ext uri="{FF2B5EF4-FFF2-40B4-BE49-F238E27FC236}">
                <a16:creationId xmlns:a16="http://schemas.microsoft.com/office/drawing/2014/main" id="{7724543F-9F49-CD46-9904-B254C5A46977}"/>
              </a:ext>
            </a:extLst>
          </p:cNvPr>
          <p:cNvSpPr>
            <a:spLocks noChangeArrowheads="1"/>
          </p:cNvSpPr>
          <p:nvPr/>
        </p:nvSpPr>
        <p:spPr bwMode="auto">
          <a:xfrm>
            <a:off x="-7587497" y="-409099"/>
            <a:ext cx="30019072" cy="13220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13" name="Rectangle 12">
            <a:extLst>
              <a:ext uri="{FF2B5EF4-FFF2-40B4-BE49-F238E27FC236}">
                <a16:creationId xmlns:a16="http://schemas.microsoft.com/office/drawing/2014/main" id="{499CBF0E-950E-0041-AF70-392BB11D3969}"/>
              </a:ext>
            </a:extLst>
          </p:cNvPr>
          <p:cNvSpPr/>
          <p:nvPr/>
        </p:nvSpPr>
        <p:spPr>
          <a:xfrm>
            <a:off x="646109" y="864005"/>
            <a:ext cx="10899779" cy="923330"/>
          </a:xfrm>
          <a:prstGeom prst="rect">
            <a:avLst/>
          </a:prstGeom>
        </p:spPr>
        <p:txBody>
          <a:bodyPr wrap="square">
            <a:spAutoFit/>
          </a:bodyPr>
          <a:lstStyle/>
          <a:p>
            <a:r>
              <a:rPr lang="en-US" b="1" dirty="0">
                <a:solidFill>
                  <a:schemeClr val="bg1">
                    <a:lumMod val="65000"/>
                    <a:lumOff val="35000"/>
                  </a:schemeClr>
                </a:solidFill>
                <a:ea typeface="Open Sans ExtraBold" panose="020B0606030504020204" pitchFamily="34" charset="0"/>
                <a:cs typeface="Open Sans ExtraBold" panose="020B0606030504020204" pitchFamily="34" charset="0"/>
              </a:rPr>
              <a:t>Type from Keyboard:</a:t>
            </a:r>
            <a:endParaRPr lang="en-US" altLang="zh-CN" b="1" dirty="0">
              <a:solidFill>
                <a:schemeClr val="bg1">
                  <a:lumMod val="65000"/>
                  <a:lumOff val="35000"/>
                </a:schemeClr>
              </a:solidFill>
            </a:endParaRPr>
          </a:p>
          <a:p>
            <a:pPr marL="285750" indent="-285750">
              <a:buFont typeface="Arial" panose="020B0604020202020204" pitchFamily="34" charset="0"/>
              <a:buChar char="•"/>
            </a:pPr>
            <a:r>
              <a:rPr lang="en-US" altLang="zh-CN" b="1" dirty="0">
                <a:solidFill>
                  <a:schemeClr val="accent2"/>
                </a:solidFill>
              </a:rPr>
              <a:t>Please enter 1 if given feature exists and 0 otherwise for categorical features. </a:t>
            </a:r>
          </a:p>
          <a:p>
            <a:pPr marL="285750" indent="-285750">
              <a:buFont typeface="Arial" panose="020B0604020202020204" pitchFamily="34" charset="0"/>
              <a:buChar char="•"/>
            </a:pPr>
            <a:r>
              <a:rPr lang="en-US" altLang="zh-CN" b="1" dirty="0">
                <a:solidFill>
                  <a:schemeClr val="accent2"/>
                </a:solidFill>
              </a:rPr>
              <a:t>Please enter z-score for numerical features</a:t>
            </a:r>
            <a:r>
              <a:rPr lang="zh-CN" altLang="en-US" b="1" dirty="0">
                <a:solidFill>
                  <a:schemeClr val="accent2"/>
                </a:solidFill>
              </a:rPr>
              <a:t> </a:t>
            </a:r>
            <a:r>
              <a:rPr lang="en-US" altLang="zh-CN" b="1" dirty="0">
                <a:solidFill>
                  <a:schemeClr val="accent2"/>
                </a:solidFill>
              </a:rPr>
              <a:t>‘Age’, ‘Annual Income’, etc.</a:t>
            </a:r>
          </a:p>
        </p:txBody>
      </p:sp>
      <p:sp>
        <p:nvSpPr>
          <p:cNvPr id="14" name="Rectangle 13">
            <a:extLst>
              <a:ext uri="{FF2B5EF4-FFF2-40B4-BE49-F238E27FC236}">
                <a16:creationId xmlns:a16="http://schemas.microsoft.com/office/drawing/2014/main" id="{BEC417AC-739C-404E-A3BA-B97C63D62D17}"/>
              </a:ext>
            </a:extLst>
          </p:cNvPr>
          <p:cNvSpPr/>
          <p:nvPr/>
        </p:nvSpPr>
        <p:spPr>
          <a:xfrm>
            <a:off x="7892141" y="3022159"/>
            <a:ext cx="4506685" cy="2585323"/>
          </a:xfrm>
          <a:prstGeom prst="rect">
            <a:avLst/>
          </a:prstGeom>
        </p:spPr>
        <p:txBody>
          <a:bodyPr wrap="square">
            <a:spAutoFit/>
          </a:bodyPr>
          <a:lstStyle/>
          <a:p>
            <a:r>
              <a:rPr lang="en-US" altLang="zh-CN" b="1" dirty="0">
                <a:solidFill>
                  <a:srgbClr val="384646"/>
                </a:solidFill>
              </a:rPr>
              <a:t>Processing Method: </a:t>
            </a:r>
          </a:p>
          <a:p>
            <a:endParaRPr lang="en-US" altLang="zh-CN" b="1" dirty="0">
              <a:solidFill>
                <a:srgbClr val="384646"/>
              </a:solidFill>
            </a:endParaRPr>
          </a:p>
          <a:p>
            <a:r>
              <a:rPr lang="en-US" altLang="zh-CN" b="1" dirty="0">
                <a:solidFill>
                  <a:srgbClr val="384646"/>
                </a:solidFill>
              </a:rPr>
              <a:t>For Gender, </a:t>
            </a:r>
          </a:p>
          <a:p>
            <a:pPr marL="285750" indent="-285750">
              <a:buFont typeface="Arial" panose="020B0604020202020204" pitchFamily="34" charset="0"/>
              <a:buChar char="•"/>
            </a:pPr>
            <a:r>
              <a:rPr lang="en-US" altLang="zh-CN" b="1" dirty="0">
                <a:solidFill>
                  <a:srgbClr val="384646"/>
                </a:solidFill>
              </a:rPr>
              <a:t>If we have Female, enter 1</a:t>
            </a:r>
          </a:p>
          <a:p>
            <a:pPr marL="285750" indent="-285750">
              <a:buFont typeface="Arial" panose="020B0604020202020204" pitchFamily="34" charset="0"/>
              <a:buChar char="•"/>
            </a:pPr>
            <a:r>
              <a:rPr lang="en-US" altLang="zh-CN" b="1" dirty="0">
                <a:solidFill>
                  <a:srgbClr val="384646"/>
                </a:solidFill>
              </a:rPr>
              <a:t>If we do not have Male, enter 0</a:t>
            </a:r>
          </a:p>
          <a:p>
            <a:pPr marL="285750" indent="-285750">
              <a:buFont typeface="Arial" panose="020B0604020202020204" pitchFamily="34" charset="0"/>
              <a:buChar char="•"/>
            </a:pPr>
            <a:endParaRPr lang="en-US" altLang="zh-CN" b="1" dirty="0">
              <a:solidFill>
                <a:srgbClr val="384646"/>
              </a:solidFill>
            </a:endParaRPr>
          </a:p>
          <a:p>
            <a:r>
              <a:rPr lang="en-US" altLang="zh-CN" b="1" dirty="0">
                <a:solidFill>
                  <a:srgbClr val="384646"/>
                </a:solidFill>
              </a:rPr>
              <a:t>Keep following the above rules until there is no such entering keyboard. </a:t>
            </a:r>
          </a:p>
          <a:p>
            <a:endParaRPr lang="en-US" altLang="zh-CN" b="1" dirty="0">
              <a:solidFill>
                <a:srgbClr val="384646"/>
              </a:solidFill>
            </a:endParaRPr>
          </a:p>
        </p:txBody>
      </p:sp>
      <p:pic>
        <p:nvPicPr>
          <p:cNvPr id="4" name="Picture 3" descr="A screenshot of a social media post&#10;&#10;Description automatically generated">
            <a:extLst>
              <a:ext uri="{FF2B5EF4-FFF2-40B4-BE49-F238E27FC236}">
                <a16:creationId xmlns:a16="http://schemas.microsoft.com/office/drawing/2014/main" id="{FE4D29E0-5419-2545-A426-67779E3511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618" y="2100941"/>
            <a:ext cx="6519782" cy="4297129"/>
          </a:xfrm>
          <a:prstGeom prst="rect">
            <a:avLst/>
          </a:prstGeom>
          <a:ln w="76200">
            <a:solidFill>
              <a:srgbClr val="384646"/>
            </a:solidFill>
          </a:ln>
        </p:spPr>
      </p:pic>
      <p:cxnSp>
        <p:nvCxnSpPr>
          <p:cNvPr id="11" name="Straight Connector 10">
            <a:extLst>
              <a:ext uri="{FF2B5EF4-FFF2-40B4-BE49-F238E27FC236}">
                <a16:creationId xmlns:a16="http://schemas.microsoft.com/office/drawing/2014/main" id="{78DD985F-209F-B14C-B6A6-C7DDF49C6D4D}"/>
              </a:ext>
            </a:extLst>
          </p:cNvPr>
          <p:cNvCxnSpPr>
            <a:cxnSpLocks/>
          </p:cNvCxnSpPr>
          <p:nvPr/>
        </p:nvCxnSpPr>
        <p:spPr>
          <a:xfrm>
            <a:off x="7577795" y="2122714"/>
            <a:ext cx="0" cy="4241049"/>
          </a:xfrm>
          <a:prstGeom prst="line">
            <a:avLst/>
          </a:prstGeom>
          <a:ln w="25400">
            <a:solidFill>
              <a:srgbClr val="434B4C"/>
            </a:solidFill>
            <a:prstDash val="dash"/>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32EFE12C-9432-7A49-84FA-A79208E2780C}"/>
              </a:ext>
            </a:extLst>
          </p:cNvPr>
          <p:cNvSpPr>
            <a:spLocks noGrp="1"/>
          </p:cNvSpPr>
          <p:nvPr>
            <p:ph type="sldNum" sz="quarter" idx="12"/>
          </p:nvPr>
        </p:nvSpPr>
        <p:spPr/>
        <p:txBody>
          <a:bodyPr/>
          <a:lstStyle/>
          <a:p>
            <a:fld id="{D57F1E4F-1CFF-5643-939E-02111984F565}" type="slidenum">
              <a:rPr lang="en-US" smtClean="0"/>
              <a:t>13</a:t>
            </a:fld>
            <a:endParaRPr lang="en-US" dirty="0"/>
          </a:p>
        </p:txBody>
      </p:sp>
    </p:spTree>
    <p:extLst>
      <p:ext uri="{BB962C8B-B14F-4D97-AF65-F5344CB8AC3E}">
        <p14:creationId xmlns:p14="http://schemas.microsoft.com/office/powerpoint/2010/main" val="588042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37B61379-F57D-3941-8078-9E2E643F67B1}"/>
              </a:ext>
            </a:extLst>
          </p:cNvPr>
          <p:cNvSpPr txBox="1"/>
          <p:nvPr/>
        </p:nvSpPr>
        <p:spPr>
          <a:xfrm>
            <a:off x="365475" y="384751"/>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Business Application </a:t>
            </a:r>
            <a:endParaRPr lang="en-US" sz="3000" b="1" dirty="0">
              <a:solidFill>
                <a:schemeClr val="accent2"/>
              </a:solidFill>
              <a:latin typeface="+mj-lt"/>
              <a:ea typeface="Open Sans ExtraBold" panose="020B0606030504020204" pitchFamily="34" charset="0"/>
              <a:cs typeface="Open Sans ExtraBold" panose="020B0606030504020204" pitchFamily="34" charset="0"/>
            </a:endParaRPr>
          </a:p>
        </p:txBody>
      </p:sp>
      <p:sp>
        <p:nvSpPr>
          <p:cNvPr id="18" name="Google Shape;109;p15">
            <a:extLst>
              <a:ext uri="{FF2B5EF4-FFF2-40B4-BE49-F238E27FC236}">
                <a16:creationId xmlns:a16="http://schemas.microsoft.com/office/drawing/2014/main" id="{FD7EF3A1-A2B6-6349-8B69-573AB90A5659}"/>
              </a:ext>
            </a:extLst>
          </p:cNvPr>
          <p:cNvSpPr txBox="1"/>
          <p:nvPr/>
        </p:nvSpPr>
        <p:spPr>
          <a:xfrm>
            <a:off x="4296264" y="1466133"/>
            <a:ext cx="6563413" cy="4774411"/>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Here is </a:t>
            </a:r>
            <a:r>
              <a:rPr lang="en-US" sz="2000" b="1" dirty="0">
                <a:solidFill>
                  <a:srgbClr val="0070C0"/>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John Smith</a:t>
            </a: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a:t>
            </a:r>
            <a:endPar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endParaRPr>
          </a:p>
          <a:p>
            <a:pPr marL="0" marR="0" lvl="0" indent="0" algn="l" rtl="0">
              <a:spcBef>
                <a:spcPts val="0"/>
              </a:spcBef>
              <a:spcAft>
                <a:spcPts val="0"/>
              </a:spcAft>
              <a:buNone/>
            </a:pPr>
            <a:endPar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endParaRPr>
          </a:p>
          <a:p>
            <a:pPr marL="0" marR="0" lvl="0" indent="0" algn="l" rtl="0">
              <a:spcBef>
                <a:spcPts val="0"/>
              </a:spcBef>
              <a:spcAft>
                <a:spcPts val="0"/>
              </a:spcAft>
              <a:buNone/>
            </a:pPr>
            <a:r>
              <a:rPr lang="en-US" sz="2000" b="1" dirty="0">
                <a:solidFill>
                  <a:srgbClr val="0070C0"/>
                </a:solidFill>
                <a:latin typeface="Open Sans SemiBold" panose="020B0606030504020204" pitchFamily="34" charset="0"/>
                <a:ea typeface="Open Sans SemiBold" panose="020B0606030504020204" pitchFamily="34" charset="0"/>
                <a:cs typeface="Open Sans SemiBold" panose="020B0606030504020204" pitchFamily="34" charset="0"/>
              </a:rPr>
              <a:t>34</a:t>
            </a: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-year middle class, </a:t>
            </a:r>
            <a:r>
              <a:rPr lang="en-US" sz="2000" b="1" dirty="0">
                <a:solidFill>
                  <a:srgbClr val="0070C0"/>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married</a:t>
            </a:r>
            <a:r>
              <a:rPr lang="en-US" sz="2000"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a:t>
            </a: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 </a:t>
            </a:r>
            <a:r>
              <a:rPr lang="en-US" sz="2000" b="1" dirty="0">
                <a:solidFill>
                  <a:srgbClr val="0070C0"/>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2 kids</a:t>
            </a: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 has a </a:t>
            </a:r>
            <a:r>
              <a:rPr lang="en-US" sz="2000" b="1" dirty="0">
                <a:solidFill>
                  <a:srgbClr val="0070C0"/>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bachelor’s degree</a:t>
            </a:r>
            <a:r>
              <a:rPr lang="en-US" sz="2000"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 </a:t>
            </a: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Currently living in an </a:t>
            </a:r>
            <a:r>
              <a:rPr lang="en-US" sz="2000" b="1" dirty="0">
                <a:solidFill>
                  <a:srgbClr val="0070C0"/>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owned</a:t>
            </a:r>
            <a:r>
              <a:rPr lang="en-US" sz="2000" b="1" dirty="0">
                <a:solidFill>
                  <a:schemeClr val="accent1"/>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 </a:t>
            </a: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house and working in </a:t>
            </a:r>
            <a:r>
              <a:rPr lang="en-US" sz="2000" b="1" dirty="0">
                <a:solidFill>
                  <a:srgbClr val="0070C0"/>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SoCal</a:t>
            </a: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 </a:t>
            </a:r>
            <a:endPar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endParaRPr>
          </a:p>
          <a:p>
            <a:pPr marL="0" marR="0" lvl="0" indent="0" algn="l" rtl="0">
              <a:spcBef>
                <a:spcPts val="0"/>
              </a:spcBef>
              <a:spcAft>
                <a:spcPts val="0"/>
              </a:spcAft>
              <a:buNone/>
            </a:pPr>
            <a:b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b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rPr>
              <a:t>From the demographic info, we predicted that John is likely to purchase our</a:t>
            </a:r>
            <a:r>
              <a:rPr lang="en-US" sz="2000" b="1" dirty="0">
                <a:solidFill>
                  <a:srgbClr val="AEC300"/>
                </a:solidFill>
                <a:latin typeface="Open Sans SemiBold" panose="020B0606030504020204" pitchFamily="34" charset="0"/>
                <a:ea typeface="Open Sans SemiBold" panose="020B0606030504020204" pitchFamily="34" charset="0"/>
                <a:cs typeface="Open Sans SemiBold" panose="020B0606030504020204" pitchFamily="34" charset="0"/>
              </a:rPr>
              <a:t> </a:t>
            </a:r>
            <a:r>
              <a:rPr lang="en-US" sz="2000"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Touring-1000 Bike</a:t>
            </a: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rPr>
              <a:t>, with a profit margin around </a:t>
            </a:r>
            <a:r>
              <a:rPr lang="en-US" sz="2000"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$1000</a:t>
            </a: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rPr>
              <a:t>.</a:t>
            </a:r>
          </a:p>
          <a:p>
            <a:pPr marL="0" marR="0" lvl="0" indent="0" algn="l" rtl="0">
              <a:spcBef>
                <a:spcPts val="0"/>
              </a:spcBef>
              <a:spcAft>
                <a:spcPts val="0"/>
              </a:spcAft>
              <a:buNone/>
            </a:pPr>
            <a:endPar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endParaRPr>
          </a:p>
          <a:p>
            <a:pPr marL="0" marR="0" lvl="0" indent="0" algn="l" rtl="0">
              <a:spcBef>
                <a:spcPts val="0"/>
              </a:spcBef>
              <a:spcAft>
                <a:spcPts val="0"/>
              </a:spcAft>
              <a:buNone/>
            </a:pP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We would have a salesperson drafting a personalized email with incentives to purchase this bike.</a:t>
            </a:r>
            <a:b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br>
            <a:endPar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sym typeface="Arial"/>
            </a:endParaRPr>
          </a:p>
        </p:txBody>
      </p:sp>
      <p:pic>
        <p:nvPicPr>
          <p:cNvPr id="25" name="Google Shape;110;p15" descr="Image result for powerpoint human cartoon">
            <a:extLst>
              <a:ext uri="{FF2B5EF4-FFF2-40B4-BE49-F238E27FC236}">
                <a16:creationId xmlns:a16="http://schemas.microsoft.com/office/drawing/2014/main" id="{200091C0-45BE-964A-B769-F80F7E625907}"/>
              </a:ext>
            </a:extLst>
          </p:cNvPr>
          <p:cNvPicPr preferRelativeResize="0"/>
          <p:nvPr/>
        </p:nvPicPr>
        <p:blipFill rotWithShape="1">
          <a:blip r:embed="rId3">
            <a:alphaModFix/>
          </a:blip>
          <a:srcRect/>
          <a:stretch/>
        </p:blipFill>
        <p:spPr>
          <a:xfrm>
            <a:off x="843182" y="1371865"/>
            <a:ext cx="3537924" cy="4524524"/>
          </a:xfrm>
          <a:prstGeom prst="rect">
            <a:avLst/>
          </a:prstGeom>
          <a:noFill/>
          <a:ln>
            <a:noFill/>
          </a:ln>
        </p:spPr>
      </p:pic>
      <p:sp>
        <p:nvSpPr>
          <p:cNvPr id="2" name="Slide Number Placeholder 1">
            <a:extLst>
              <a:ext uri="{FF2B5EF4-FFF2-40B4-BE49-F238E27FC236}">
                <a16:creationId xmlns:a16="http://schemas.microsoft.com/office/drawing/2014/main" id="{0E64CD72-3937-E346-B5B9-E828F78D49D0}"/>
              </a:ext>
            </a:extLst>
          </p:cNvPr>
          <p:cNvSpPr>
            <a:spLocks noGrp="1"/>
          </p:cNvSpPr>
          <p:nvPr>
            <p:ph type="sldNum" sz="quarter" idx="12"/>
          </p:nvPr>
        </p:nvSpPr>
        <p:spPr/>
        <p:txBody>
          <a:bodyPr/>
          <a:lstStyle/>
          <a:p>
            <a:fld id="{EC94679D-056F-8C49-8B22-1B101A860946}" type="slidenum">
              <a:rPr lang="en-US" smtClean="0"/>
              <a:t>14</a:t>
            </a:fld>
            <a:endParaRPr lang="en-US"/>
          </a:p>
        </p:txBody>
      </p:sp>
      <p:sp>
        <p:nvSpPr>
          <p:cNvPr id="7" name="TextBox 6">
            <a:extLst>
              <a:ext uri="{FF2B5EF4-FFF2-40B4-BE49-F238E27FC236}">
                <a16:creationId xmlns:a16="http://schemas.microsoft.com/office/drawing/2014/main" id="{768BC952-9172-074C-BFC8-B43DE982932C}"/>
              </a:ext>
            </a:extLst>
          </p:cNvPr>
          <p:cNvSpPr txBox="1"/>
          <p:nvPr/>
        </p:nvSpPr>
        <p:spPr>
          <a:xfrm>
            <a:off x="395760" y="916197"/>
            <a:ext cx="10293531" cy="36933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rPr>
              <a:t>A quick showcase of how the model works in a business context</a:t>
            </a:r>
          </a:p>
        </p:txBody>
      </p:sp>
    </p:spTree>
    <p:extLst>
      <p:ext uri="{BB962C8B-B14F-4D97-AF65-F5344CB8AC3E}">
        <p14:creationId xmlns:p14="http://schemas.microsoft.com/office/powerpoint/2010/main" val="10836409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E840E-F285-4FAD-B0A1-617ACACA3263}"/>
              </a:ext>
            </a:extLst>
          </p:cNvPr>
          <p:cNvSpPr>
            <a:spLocks noGrp="1"/>
          </p:cNvSpPr>
          <p:nvPr>
            <p:ph type="title"/>
          </p:nvPr>
        </p:nvSpPr>
        <p:spPr>
          <a:xfrm>
            <a:off x="627823" y="300631"/>
            <a:ext cx="9404723" cy="988673"/>
          </a:xfrm>
        </p:spPr>
        <p:txBody>
          <a:bodyPr/>
          <a:lstStyle/>
          <a:p>
            <a:pPr>
              <a:lnSpc>
                <a:spcPct val="150000"/>
              </a:lnSpc>
            </a:pPr>
            <a:r>
              <a:rPr lang="en-US" altLang="zh-CN" sz="3000" b="1" dirty="0">
                <a:solidFill>
                  <a:srgbClr val="424A4C"/>
                </a:solidFill>
              </a:rPr>
              <a:t>Supervised Model - </a:t>
            </a:r>
            <a:r>
              <a:rPr lang="en-US" altLang="zh-CN" sz="3000" b="1" dirty="0">
                <a:solidFill>
                  <a:schemeClr val="accent2"/>
                </a:solidFill>
              </a:rPr>
              <a:t>Classification</a:t>
            </a:r>
            <a:br>
              <a:rPr lang="en-US" altLang="zh-CN" sz="3000" b="1" dirty="0">
                <a:solidFill>
                  <a:schemeClr val="accent2"/>
                </a:solidFill>
              </a:rPr>
            </a:br>
            <a:endParaRPr lang="zh-CN" altLang="en-US" sz="1800" dirty="0">
              <a:solidFill>
                <a:schemeClr val="accent2"/>
              </a:solidFill>
            </a:endParaRPr>
          </a:p>
        </p:txBody>
      </p:sp>
      <p:sp>
        <p:nvSpPr>
          <p:cNvPr id="3" name="Content Placeholder 2">
            <a:extLst>
              <a:ext uri="{FF2B5EF4-FFF2-40B4-BE49-F238E27FC236}">
                <a16:creationId xmlns:a16="http://schemas.microsoft.com/office/drawing/2014/main" id="{B13DD9E2-D04B-4290-9B42-0C45440C60D7}"/>
              </a:ext>
            </a:extLst>
          </p:cNvPr>
          <p:cNvSpPr>
            <a:spLocks noGrp="1"/>
          </p:cNvSpPr>
          <p:nvPr>
            <p:ph idx="1"/>
          </p:nvPr>
        </p:nvSpPr>
        <p:spPr>
          <a:xfrm>
            <a:off x="627823" y="1289304"/>
            <a:ext cx="10402313" cy="4785847"/>
          </a:xfrm>
        </p:spPr>
        <p:txBody>
          <a:bodyPr>
            <a:normAutofit/>
          </a:bodyPr>
          <a:lstStyle/>
          <a:p>
            <a:pPr>
              <a:buClr>
                <a:srgbClr val="424A4C"/>
              </a:buClr>
            </a:pPr>
            <a:r>
              <a:rPr lang="en-US" altLang="zh-CN" sz="2200" b="1" dirty="0">
                <a:solidFill>
                  <a:srgbClr val="424A4C"/>
                </a:solidFill>
              </a:rPr>
              <a:t>Based on the demographic information, we can use</a:t>
            </a:r>
            <a:r>
              <a:rPr lang="en-US" altLang="zh-CN" sz="2200" b="1" dirty="0">
                <a:solidFill>
                  <a:srgbClr val="F4A40A"/>
                </a:solidFill>
              </a:rPr>
              <a:t> Classification Tree</a:t>
            </a:r>
            <a:r>
              <a:rPr lang="en-US" altLang="zh-CN" sz="2200" b="1" dirty="0">
                <a:solidFill>
                  <a:srgbClr val="424A4C"/>
                </a:solidFill>
              </a:rPr>
              <a:t> to predict </a:t>
            </a:r>
            <a:r>
              <a:rPr lang="en-US" altLang="zh-CN" sz="2200" b="1" dirty="0">
                <a:solidFill>
                  <a:srgbClr val="F4A40A"/>
                </a:solidFill>
              </a:rPr>
              <a:t>Model Names</a:t>
            </a:r>
            <a:r>
              <a:rPr lang="en-US" altLang="zh-CN" sz="2200" b="1" dirty="0">
                <a:solidFill>
                  <a:srgbClr val="424A4C"/>
                </a:solidFill>
              </a:rPr>
              <a:t>. </a:t>
            </a:r>
          </a:p>
          <a:p>
            <a:pPr>
              <a:buClr>
                <a:srgbClr val="424A4C"/>
              </a:buClr>
            </a:pPr>
            <a:endParaRPr lang="en-US" altLang="zh-CN" sz="2200" b="1" dirty="0">
              <a:solidFill>
                <a:srgbClr val="424A4C"/>
              </a:solidFill>
            </a:endParaRPr>
          </a:p>
          <a:p>
            <a:pPr>
              <a:buClr>
                <a:srgbClr val="424A4C"/>
              </a:buClr>
            </a:pPr>
            <a:r>
              <a:rPr lang="en-US" altLang="zh-CN" sz="2200" b="1" dirty="0">
                <a:solidFill>
                  <a:srgbClr val="424A4C"/>
                </a:solidFill>
              </a:rPr>
              <a:t>Therefore, in the future, once we collect such information, we can predict model names of bicycle that are most likely to be bought by prospective customers. </a:t>
            </a:r>
          </a:p>
          <a:p>
            <a:pPr>
              <a:buClr>
                <a:srgbClr val="424A4C"/>
              </a:buClr>
            </a:pPr>
            <a:endParaRPr lang="en-US" altLang="zh-CN" sz="2200" b="1" dirty="0">
              <a:solidFill>
                <a:srgbClr val="424A4C"/>
              </a:solidFill>
            </a:endParaRPr>
          </a:p>
          <a:p>
            <a:pPr>
              <a:buClr>
                <a:srgbClr val="424A4C"/>
              </a:buClr>
            </a:pPr>
            <a:r>
              <a:rPr lang="en-US" altLang="zh-CN" sz="2200" b="1" dirty="0">
                <a:solidFill>
                  <a:srgbClr val="424A4C"/>
                </a:solidFill>
              </a:rPr>
              <a:t>For Example: </a:t>
            </a:r>
          </a:p>
          <a:p>
            <a:pPr marL="457200" lvl="1" indent="0">
              <a:buClr>
                <a:srgbClr val="424A4C"/>
              </a:buClr>
              <a:buNone/>
            </a:pPr>
            <a:r>
              <a:rPr lang="en-US" altLang="zh-CN" sz="2000" b="1" dirty="0">
                <a:solidFill>
                  <a:srgbClr val="424A4C"/>
                </a:solidFill>
              </a:rPr>
              <a:t>Those customers who purchase expensive bicycles will bring more profits to the company than customers who purchase cheaper ones, and we should spend more time providing </a:t>
            </a:r>
            <a:r>
              <a:rPr lang="en-US" altLang="zh-CN" sz="2000" b="1" dirty="0">
                <a:solidFill>
                  <a:srgbClr val="F4A40A"/>
                </a:solidFill>
              </a:rPr>
              <a:t>CRM (Customer Relationship Management) service</a:t>
            </a:r>
            <a:r>
              <a:rPr lang="en-US" altLang="zh-CN" sz="2000" b="1" dirty="0">
                <a:solidFill>
                  <a:srgbClr val="424A4C"/>
                </a:solidFill>
              </a:rPr>
              <a:t>. </a:t>
            </a:r>
          </a:p>
          <a:p>
            <a:pPr marL="457200" lvl="1" indent="0">
              <a:buClr>
                <a:srgbClr val="424A4C"/>
              </a:buClr>
              <a:buNone/>
            </a:pPr>
            <a:endParaRPr lang="en-US" altLang="zh-CN" sz="2000" b="1" dirty="0">
              <a:solidFill>
                <a:srgbClr val="424A4C"/>
              </a:solidFill>
            </a:endParaRPr>
          </a:p>
        </p:txBody>
      </p:sp>
      <p:sp>
        <p:nvSpPr>
          <p:cNvPr id="4" name="Slide Number Placeholder 3">
            <a:extLst>
              <a:ext uri="{FF2B5EF4-FFF2-40B4-BE49-F238E27FC236}">
                <a16:creationId xmlns:a16="http://schemas.microsoft.com/office/drawing/2014/main" id="{1456F2A6-091B-F64B-8202-4167A38C99DA}"/>
              </a:ext>
            </a:extLst>
          </p:cNvPr>
          <p:cNvSpPr>
            <a:spLocks noGrp="1"/>
          </p:cNvSpPr>
          <p:nvPr>
            <p:ph type="sldNum" sz="quarter" idx="12"/>
          </p:nvPr>
        </p:nvSpPr>
        <p:spPr/>
        <p:txBody>
          <a:bodyPr/>
          <a:lstStyle/>
          <a:p>
            <a:fld id="{D57F1E4F-1CFF-5643-939E-02111984F565}" type="slidenum">
              <a:rPr lang="en-US" smtClean="0"/>
              <a:t>15</a:t>
            </a:fld>
            <a:endParaRPr lang="en-US" dirty="0"/>
          </a:p>
        </p:txBody>
      </p:sp>
    </p:spTree>
    <p:extLst>
      <p:ext uri="{BB962C8B-B14F-4D97-AF65-F5344CB8AC3E}">
        <p14:creationId xmlns:p14="http://schemas.microsoft.com/office/powerpoint/2010/main" val="26439753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1EED7A6-BAA8-1546-950A-4456B9795071}"/>
              </a:ext>
            </a:extLst>
          </p:cNvPr>
          <p:cNvSpPr txBox="1"/>
          <p:nvPr/>
        </p:nvSpPr>
        <p:spPr>
          <a:xfrm>
            <a:off x="4075043" y="2763078"/>
            <a:ext cx="184731" cy="369332"/>
          </a:xfrm>
          <a:prstGeom prst="rect">
            <a:avLst/>
          </a:prstGeom>
          <a:noFill/>
        </p:spPr>
        <p:txBody>
          <a:bodyPr wrap="none" rtlCol="0">
            <a:spAutoFit/>
          </a:bodyPr>
          <a:lstStyle/>
          <a:p>
            <a:endParaRPr lang="en-US" dirty="0"/>
          </a:p>
        </p:txBody>
      </p:sp>
      <p:sp>
        <p:nvSpPr>
          <p:cNvPr id="23" name="TextBox 22">
            <a:extLst>
              <a:ext uri="{FF2B5EF4-FFF2-40B4-BE49-F238E27FC236}">
                <a16:creationId xmlns:a16="http://schemas.microsoft.com/office/drawing/2014/main" id="{63A9C3ED-4328-5B48-BD42-BCDEE9D1E326}"/>
              </a:ext>
            </a:extLst>
          </p:cNvPr>
          <p:cNvSpPr txBox="1"/>
          <p:nvPr/>
        </p:nvSpPr>
        <p:spPr>
          <a:xfrm>
            <a:off x="365475" y="384751"/>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Deployment &amp; Next Steps </a:t>
            </a:r>
          </a:p>
        </p:txBody>
      </p:sp>
      <p:sp>
        <p:nvSpPr>
          <p:cNvPr id="24" name="TextBox 23">
            <a:extLst>
              <a:ext uri="{FF2B5EF4-FFF2-40B4-BE49-F238E27FC236}">
                <a16:creationId xmlns:a16="http://schemas.microsoft.com/office/drawing/2014/main" id="{805A37AF-4A83-8041-8DF0-D10605117B8E}"/>
              </a:ext>
            </a:extLst>
          </p:cNvPr>
          <p:cNvSpPr txBox="1"/>
          <p:nvPr/>
        </p:nvSpPr>
        <p:spPr>
          <a:xfrm>
            <a:off x="395760" y="916197"/>
            <a:ext cx="10293531" cy="36933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The results are successful so here are how we deploy and some potential issues.</a:t>
            </a:r>
          </a:p>
        </p:txBody>
      </p:sp>
      <p:grpSp>
        <p:nvGrpSpPr>
          <p:cNvPr id="3" name="Group 2">
            <a:extLst>
              <a:ext uri="{FF2B5EF4-FFF2-40B4-BE49-F238E27FC236}">
                <a16:creationId xmlns:a16="http://schemas.microsoft.com/office/drawing/2014/main" id="{7620AFC1-4541-8843-9C93-A0F601C9413B}"/>
              </a:ext>
            </a:extLst>
          </p:cNvPr>
          <p:cNvGrpSpPr/>
          <p:nvPr/>
        </p:nvGrpSpPr>
        <p:grpSpPr>
          <a:xfrm>
            <a:off x="538991" y="1740928"/>
            <a:ext cx="3328477" cy="3578570"/>
            <a:chOff x="727595" y="2123012"/>
            <a:chExt cx="3328477" cy="3578570"/>
          </a:xfrm>
        </p:grpSpPr>
        <p:sp>
          <p:nvSpPr>
            <p:cNvPr id="26" name="Rectangle 25">
              <a:extLst>
                <a:ext uri="{FF2B5EF4-FFF2-40B4-BE49-F238E27FC236}">
                  <a16:creationId xmlns:a16="http://schemas.microsoft.com/office/drawing/2014/main" id="{F6267429-4761-D248-A8EB-F0DA0A25A756}"/>
                </a:ext>
              </a:extLst>
            </p:cNvPr>
            <p:cNvSpPr/>
            <p:nvPr/>
          </p:nvSpPr>
          <p:spPr>
            <a:xfrm>
              <a:off x="727595" y="2123012"/>
              <a:ext cx="2751946" cy="824731"/>
            </a:xfrm>
            <a:prstGeom prst="rect">
              <a:avLst/>
            </a:prstGeom>
            <a:solidFill>
              <a:srgbClr val="4348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Rectangle 26">
              <a:extLst>
                <a:ext uri="{FF2B5EF4-FFF2-40B4-BE49-F238E27FC236}">
                  <a16:creationId xmlns:a16="http://schemas.microsoft.com/office/drawing/2014/main" id="{B730DB1F-4807-5649-B7FD-D14ECF9AF58D}"/>
                </a:ext>
              </a:extLst>
            </p:cNvPr>
            <p:cNvSpPr/>
            <p:nvPr/>
          </p:nvSpPr>
          <p:spPr>
            <a:xfrm>
              <a:off x="727595" y="2947743"/>
              <a:ext cx="2743200" cy="275383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1" name="TextBox 40">
              <a:extLst>
                <a:ext uri="{FF2B5EF4-FFF2-40B4-BE49-F238E27FC236}">
                  <a16:creationId xmlns:a16="http://schemas.microsoft.com/office/drawing/2014/main" id="{FFAFF1BB-B1FC-6E48-8EEA-C7A76EC789DA}"/>
                </a:ext>
              </a:extLst>
            </p:cNvPr>
            <p:cNvSpPr txBox="1"/>
            <p:nvPr/>
          </p:nvSpPr>
          <p:spPr>
            <a:xfrm>
              <a:off x="1495703" y="2227600"/>
              <a:ext cx="2560369" cy="615553"/>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Deployment</a:t>
              </a:r>
              <a:endParaRPr kumimoji="0" lang="en-US" altLang="zh-CN" sz="16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Pickle File</a:t>
              </a:r>
            </a:p>
          </p:txBody>
        </p:sp>
        <p:cxnSp>
          <p:nvCxnSpPr>
            <p:cNvPr id="13" name="Straight Connector 12">
              <a:extLst>
                <a:ext uri="{FF2B5EF4-FFF2-40B4-BE49-F238E27FC236}">
                  <a16:creationId xmlns:a16="http://schemas.microsoft.com/office/drawing/2014/main" id="{ECEF2F08-BBBE-1045-A65F-F7CE12AB2C6A}"/>
                </a:ext>
              </a:extLst>
            </p:cNvPr>
            <p:cNvCxnSpPr>
              <a:cxnSpLocks/>
            </p:cNvCxnSpPr>
            <p:nvPr/>
          </p:nvCxnSpPr>
          <p:spPr>
            <a:xfrm>
              <a:off x="1362349" y="2362771"/>
              <a:ext cx="0" cy="34521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239C4F4B-92DA-B247-AE7C-492A5F73EE67}"/>
                </a:ext>
              </a:extLst>
            </p:cNvPr>
            <p:cNvSpPr txBox="1"/>
            <p:nvPr/>
          </p:nvSpPr>
          <p:spPr>
            <a:xfrm>
              <a:off x="819010" y="2181433"/>
              <a:ext cx="440030" cy="707886"/>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z="4000" b="1" dirty="0">
                  <a:latin typeface="Open Sans" panose="020B0606030504020204" pitchFamily="34" charset="0"/>
                  <a:ea typeface="Open Sans" panose="020B0606030504020204" pitchFamily="34" charset="0"/>
                  <a:cs typeface="Open Sans" panose="020B0606030504020204" pitchFamily="34" charset="0"/>
                </a:rPr>
                <a:t>1</a:t>
              </a:r>
              <a:endParaRPr kumimoji="0" lang="en-US" altLang="zh-CN" sz="40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5" name="TextBox 24">
              <a:extLst>
                <a:ext uri="{FF2B5EF4-FFF2-40B4-BE49-F238E27FC236}">
                  <a16:creationId xmlns:a16="http://schemas.microsoft.com/office/drawing/2014/main" id="{23DEDDF2-EF15-1146-9E9E-6E3E3FED95B9}"/>
                </a:ext>
              </a:extLst>
            </p:cNvPr>
            <p:cNvSpPr txBox="1"/>
            <p:nvPr/>
          </p:nvSpPr>
          <p:spPr>
            <a:xfrm>
              <a:off x="819010" y="3064587"/>
              <a:ext cx="2560369" cy="203132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z="1400" b="1" dirty="0">
                  <a:solidFill>
                    <a:srgbClr val="384646"/>
                  </a:solidFill>
                  <a:latin typeface="Open Sans" panose="020B0606030504020204" pitchFamily="34" charset="0"/>
                  <a:ea typeface="Open Sans" panose="020B0606030504020204" pitchFamily="34" charset="0"/>
                  <a:cs typeface="Open Sans" panose="020B0606030504020204" pitchFamily="34" charset="0"/>
                </a:rPr>
                <a:t>Save the fit model as a pickle file then upload it online. </a:t>
              </a:r>
            </a:p>
            <a:p>
              <a:pPr marL="0" marR="0" lvl="0" indent="0" defTabSz="914400" rtl="0" eaLnBrk="1" fontAlgn="auto" latinLnBrk="0" hangingPunct="1">
                <a:lnSpc>
                  <a:spcPct val="100000"/>
                </a:lnSpc>
                <a:spcBef>
                  <a:spcPts val="0"/>
                </a:spcBef>
                <a:spcAft>
                  <a:spcPts val="0"/>
                </a:spcAft>
                <a:buClrTx/>
                <a:buSzTx/>
                <a:buFontTx/>
                <a:buNone/>
                <a:tabLst/>
                <a:defRPr/>
              </a:pPr>
              <a:endParaRPr lang="en-US" altLang="zh-CN" sz="1400" b="1" dirty="0">
                <a:solidFill>
                  <a:srgbClr val="384646"/>
                </a:solidFill>
                <a:latin typeface="Open Sans" panose="020B0606030504020204" pitchFamily="34" charset="0"/>
                <a:ea typeface="Open Sans" panose="020B0606030504020204" pitchFamily="34" charset="0"/>
                <a:cs typeface="Open Sans" panose="020B0606030504020204" pitchFamily="34" charset="0"/>
              </a:endParaRPr>
            </a:p>
            <a:p>
              <a:pPr marL="0" marR="0" lvl="0" indent="0" defTabSz="914400" rtl="0" eaLnBrk="1" fontAlgn="auto" latinLnBrk="0" hangingPunct="1">
                <a:lnSpc>
                  <a:spcPct val="100000"/>
                </a:lnSpc>
                <a:spcBef>
                  <a:spcPts val="0"/>
                </a:spcBef>
                <a:spcAft>
                  <a:spcPts val="0"/>
                </a:spcAft>
                <a:buClrTx/>
                <a:buSzTx/>
                <a:buFontTx/>
                <a:buNone/>
                <a:tabLst/>
                <a:defRPr/>
              </a:pPr>
              <a:r>
                <a:rPr lang="en-US" altLang="zh-CN" sz="1400" b="1" dirty="0">
                  <a:solidFill>
                    <a:srgbClr val="384646"/>
                  </a:solidFill>
                  <a:latin typeface="Open Sans" panose="020B0606030504020204" pitchFamily="34" charset="0"/>
                  <a:ea typeface="Open Sans" panose="020B0606030504020204" pitchFamily="34" charset="0"/>
                  <a:cs typeface="Open Sans" panose="020B0606030504020204" pitchFamily="34" charset="0"/>
                </a:rPr>
                <a:t>Others can now load this “pickled” object. </a:t>
              </a:r>
            </a:p>
            <a:p>
              <a:pPr marL="0" marR="0" lvl="0" indent="0" defTabSz="914400" rtl="0" eaLnBrk="1" fontAlgn="auto" latinLnBrk="0" hangingPunct="1">
                <a:lnSpc>
                  <a:spcPct val="100000"/>
                </a:lnSpc>
                <a:spcBef>
                  <a:spcPts val="0"/>
                </a:spcBef>
                <a:spcAft>
                  <a:spcPts val="0"/>
                </a:spcAft>
                <a:buClrTx/>
                <a:buSzTx/>
                <a:buFontTx/>
                <a:buNone/>
                <a:tabLst/>
                <a:defRPr/>
              </a:pPr>
              <a:endParaRPr kumimoji="0" lang="en-US" altLang="zh-CN" sz="1400" b="1" u="none" strike="noStrike" kern="1200" cap="none" spc="0" normalizeH="0" baseline="0" noProof="0" dirty="0">
                <a:ln>
                  <a:noFill/>
                </a:ln>
                <a:solidFill>
                  <a:srgbClr val="384646"/>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400" b="1" u="none" strike="noStrike" kern="1200" cap="none" spc="0" normalizeH="0" baseline="0" noProof="0" dirty="0">
                  <a:ln>
                    <a:noFill/>
                  </a:ln>
                  <a:solidFill>
                    <a:srgbClr val="384646"/>
                  </a:solidFill>
                  <a:effectLst/>
                  <a:uLnTx/>
                  <a:uFillTx/>
                  <a:latin typeface="Open Sans" panose="020B0606030504020204" pitchFamily="34" charset="0"/>
                  <a:ea typeface="Open Sans" panose="020B0606030504020204" pitchFamily="34" charset="0"/>
                  <a:cs typeface="Open Sans" panose="020B0606030504020204" pitchFamily="34" charset="0"/>
                </a:rPr>
                <a:t>Same </a:t>
              </a:r>
              <a:r>
                <a:rPr lang="en-US" altLang="zh-CN" sz="1400" b="1" dirty="0">
                  <a:solidFill>
                    <a:srgbClr val="384646"/>
                  </a:solidFill>
                  <a:latin typeface="Open Sans" panose="020B0606030504020204" pitchFamily="34" charset="0"/>
                  <a:ea typeface="Open Sans" panose="020B0606030504020204" pitchFamily="34" charset="0"/>
                  <a:cs typeface="Open Sans" panose="020B0606030504020204" pitchFamily="34" charset="0"/>
                </a:rPr>
                <a:t>features can be passed to the model and get prediction results.</a:t>
              </a:r>
              <a:endParaRPr kumimoji="0" lang="en-US" altLang="zh-CN" sz="1400" b="1" u="none" strike="noStrike" kern="1200" cap="none" spc="0" normalizeH="0" baseline="0" noProof="0" dirty="0">
                <a:ln>
                  <a:noFill/>
                </a:ln>
                <a:solidFill>
                  <a:srgbClr val="384646"/>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36" name="Group 35">
            <a:extLst>
              <a:ext uri="{FF2B5EF4-FFF2-40B4-BE49-F238E27FC236}">
                <a16:creationId xmlns:a16="http://schemas.microsoft.com/office/drawing/2014/main" id="{83C6E70F-EBD2-0E45-B8FD-890E860CACD8}"/>
              </a:ext>
            </a:extLst>
          </p:cNvPr>
          <p:cNvGrpSpPr/>
          <p:nvPr/>
        </p:nvGrpSpPr>
        <p:grpSpPr>
          <a:xfrm>
            <a:off x="8659821" y="1740928"/>
            <a:ext cx="3532179" cy="3578570"/>
            <a:chOff x="4626472" y="2123012"/>
            <a:chExt cx="3532179" cy="3578570"/>
          </a:xfrm>
        </p:grpSpPr>
        <p:sp>
          <p:nvSpPr>
            <p:cNvPr id="38" name="Rectangle 37">
              <a:extLst>
                <a:ext uri="{FF2B5EF4-FFF2-40B4-BE49-F238E27FC236}">
                  <a16:creationId xmlns:a16="http://schemas.microsoft.com/office/drawing/2014/main" id="{C35A8D78-CE42-F941-92F1-4C6F82C488D2}"/>
                </a:ext>
              </a:extLst>
            </p:cNvPr>
            <p:cNvSpPr/>
            <p:nvPr/>
          </p:nvSpPr>
          <p:spPr>
            <a:xfrm>
              <a:off x="4626472" y="2123012"/>
              <a:ext cx="2751946" cy="824731"/>
            </a:xfrm>
            <a:prstGeom prst="rect">
              <a:avLst/>
            </a:prstGeom>
            <a:solidFill>
              <a:srgbClr val="4348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7D47BCF7-F6B6-984D-A1BE-197967B508F1}"/>
                </a:ext>
              </a:extLst>
            </p:cNvPr>
            <p:cNvSpPr/>
            <p:nvPr/>
          </p:nvSpPr>
          <p:spPr>
            <a:xfrm>
              <a:off x="4626472" y="2947743"/>
              <a:ext cx="2743200" cy="275383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0DAE846D-2616-3E43-BF75-D05A8D636F61}"/>
                </a:ext>
              </a:extLst>
            </p:cNvPr>
            <p:cNvSpPr txBox="1"/>
            <p:nvPr/>
          </p:nvSpPr>
          <p:spPr>
            <a:xfrm>
              <a:off x="5394580" y="2227600"/>
              <a:ext cx="2560369" cy="615553"/>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b="1" dirty="0">
                  <a:latin typeface="Open Sans" panose="020B0606030504020204" pitchFamily="34" charset="0"/>
                  <a:ea typeface="Open Sans" panose="020B0606030504020204" pitchFamily="34" charset="0"/>
                  <a:cs typeface="Open Sans" panose="020B0606030504020204" pitchFamily="34" charset="0"/>
                </a:rPr>
                <a:t>Ethical</a:t>
              </a:r>
              <a:endParaRPr kumimoji="0" lang="en-US" altLang="zh-CN"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Consideration</a:t>
              </a:r>
            </a:p>
          </p:txBody>
        </p:sp>
        <p:cxnSp>
          <p:nvCxnSpPr>
            <p:cNvPr id="43" name="Straight Connector 42">
              <a:extLst>
                <a:ext uri="{FF2B5EF4-FFF2-40B4-BE49-F238E27FC236}">
                  <a16:creationId xmlns:a16="http://schemas.microsoft.com/office/drawing/2014/main" id="{FA9ECBE8-3B12-B54C-B519-D1F985144CB7}"/>
                </a:ext>
              </a:extLst>
            </p:cNvPr>
            <p:cNvCxnSpPr>
              <a:cxnSpLocks/>
            </p:cNvCxnSpPr>
            <p:nvPr/>
          </p:nvCxnSpPr>
          <p:spPr>
            <a:xfrm>
              <a:off x="5261226" y="2362771"/>
              <a:ext cx="0" cy="34521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DD67C568-5CFD-F24E-B7BB-FADA24D1B3C4}"/>
                </a:ext>
              </a:extLst>
            </p:cNvPr>
            <p:cNvSpPr txBox="1"/>
            <p:nvPr/>
          </p:nvSpPr>
          <p:spPr>
            <a:xfrm>
              <a:off x="4717887" y="2181433"/>
              <a:ext cx="440030" cy="707886"/>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z="4000" b="1" dirty="0">
                  <a:latin typeface="Open Sans" panose="020B0606030504020204" pitchFamily="34" charset="0"/>
                  <a:ea typeface="Open Sans" panose="020B0606030504020204" pitchFamily="34" charset="0"/>
                  <a:cs typeface="Open Sans" panose="020B0606030504020204" pitchFamily="34" charset="0"/>
                </a:rPr>
                <a:t>3</a:t>
              </a:r>
              <a:endParaRPr kumimoji="0" lang="en-US" altLang="zh-CN" sz="40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53" name="TextBox 52">
              <a:extLst>
                <a:ext uri="{FF2B5EF4-FFF2-40B4-BE49-F238E27FC236}">
                  <a16:creationId xmlns:a16="http://schemas.microsoft.com/office/drawing/2014/main" id="{929326F6-A44F-C54D-938B-122578A9EECC}"/>
                </a:ext>
              </a:extLst>
            </p:cNvPr>
            <p:cNvSpPr txBox="1"/>
            <p:nvPr/>
          </p:nvSpPr>
          <p:spPr>
            <a:xfrm>
              <a:off x="7973920" y="2763078"/>
              <a:ext cx="184731" cy="369332"/>
            </a:xfrm>
            <a:prstGeom prst="rect">
              <a:avLst/>
            </a:prstGeom>
            <a:noFill/>
          </p:spPr>
          <p:txBody>
            <a:bodyPr wrap="none" rtlCol="0">
              <a:spAutoFit/>
            </a:bodyPr>
            <a:lstStyle/>
            <a:p>
              <a:endParaRPr lang="en-US" dirty="0"/>
            </a:p>
          </p:txBody>
        </p:sp>
        <p:sp>
          <p:nvSpPr>
            <p:cNvPr id="54" name="TextBox 53">
              <a:extLst>
                <a:ext uri="{FF2B5EF4-FFF2-40B4-BE49-F238E27FC236}">
                  <a16:creationId xmlns:a16="http://schemas.microsoft.com/office/drawing/2014/main" id="{0F2F5DC8-8175-8742-9014-631C2597F2F5}"/>
                </a:ext>
              </a:extLst>
            </p:cNvPr>
            <p:cNvSpPr txBox="1"/>
            <p:nvPr/>
          </p:nvSpPr>
          <p:spPr>
            <a:xfrm>
              <a:off x="4717887" y="3064587"/>
              <a:ext cx="2560369" cy="138499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400" b="1" u="none" strike="noStrike" kern="1200" cap="none" spc="0" normalizeH="0" baseline="0" noProof="0" dirty="0">
                  <a:ln>
                    <a:noFill/>
                  </a:ln>
                  <a:solidFill>
                    <a:srgbClr val="384646"/>
                  </a:solidFill>
                  <a:effectLst/>
                  <a:uLnTx/>
                  <a:uFillTx/>
                  <a:latin typeface="Open Sans" panose="020B0606030504020204" pitchFamily="34" charset="0"/>
                  <a:ea typeface="Open Sans" panose="020B0606030504020204" pitchFamily="34" charset="0"/>
                  <a:cs typeface="Open Sans" panose="020B0606030504020204" pitchFamily="34" charset="0"/>
                </a:rPr>
                <a:t>There is possibility of leaking customers’ private information when we upload and publish the model online since almost all features are private information. </a:t>
              </a:r>
            </a:p>
          </p:txBody>
        </p:sp>
      </p:grpSp>
      <p:grpSp>
        <p:nvGrpSpPr>
          <p:cNvPr id="67" name="Group 66">
            <a:extLst>
              <a:ext uri="{FF2B5EF4-FFF2-40B4-BE49-F238E27FC236}">
                <a16:creationId xmlns:a16="http://schemas.microsoft.com/office/drawing/2014/main" id="{8D2BF03B-2ED9-F74B-9269-4F9C1EA35850}"/>
              </a:ext>
            </a:extLst>
          </p:cNvPr>
          <p:cNvGrpSpPr/>
          <p:nvPr/>
        </p:nvGrpSpPr>
        <p:grpSpPr>
          <a:xfrm>
            <a:off x="4619415" y="1736496"/>
            <a:ext cx="3532179" cy="3578570"/>
            <a:chOff x="4626472" y="2123012"/>
            <a:chExt cx="3532179" cy="3578570"/>
          </a:xfrm>
        </p:grpSpPr>
        <p:sp>
          <p:nvSpPr>
            <p:cNvPr id="68" name="Rectangle 67">
              <a:extLst>
                <a:ext uri="{FF2B5EF4-FFF2-40B4-BE49-F238E27FC236}">
                  <a16:creationId xmlns:a16="http://schemas.microsoft.com/office/drawing/2014/main" id="{A13D1B6C-BA17-584F-9A04-EF3242B13BE4}"/>
                </a:ext>
              </a:extLst>
            </p:cNvPr>
            <p:cNvSpPr/>
            <p:nvPr/>
          </p:nvSpPr>
          <p:spPr>
            <a:xfrm>
              <a:off x="4626472" y="2123012"/>
              <a:ext cx="2751946" cy="824731"/>
            </a:xfrm>
            <a:prstGeom prst="rect">
              <a:avLst/>
            </a:prstGeom>
            <a:solidFill>
              <a:srgbClr val="4348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Rectangle 68">
              <a:extLst>
                <a:ext uri="{FF2B5EF4-FFF2-40B4-BE49-F238E27FC236}">
                  <a16:creationId xmlns:a16="http://schemas.microsoft.com/office/drawing/2014/main" id="{D5AE48AD-9D82-DE4A-A591-D2DD6F6F5D3D}"/>
                </a:ext>
              </a:extLst>
            </p:cNvPr>
            <p:cNvSpPr/>
            <p:nvPr/>
          </p:nvSpPr>
          <p:spPr>
            <a:xfrm>
              <a:off x="4626472" y="2947743"/>
              <a:ext cx="2743200" cy="275383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0" name="TextBox 69">
              <a:extLst>
                <a:ext uri="{FF2B5EF4-FFF2-40B4-BE49-F238E27FC236}">
                  <a16:creationId xmlns:a16="http://schemas.microsoft.com/office/drawing/2014/main" id="{15798BBC-9D95-D847-9BE8-E09634D48E9D}"/>
                </a:ext>
              </a:extLst>
            </p:cNvPr>
            <p:cNvSpPr txBox="1"/>
            <p:nvPr/>
          </p:nvSpPr>
          <p:spPr>
            <a:xfrm>
              <a:off x="5394580" y="2227600"/>
              <a:ext cx="2560369" cy="615553"/>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Technical</a:t>
              </a:r>
              <a:endParaRPr kumimoji="0" lang="en-US" altLang="zh-CN" sz="16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endParaRPr>
            </a:p>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Issues</a:t>
              </a:r>
            </a:p>
          </p:txBody>
        </p:sp>
        <p:cxnSp>
          <p:nvCxnSpPr>
            <p:cNvPr id="71" name="Straight Connector 70">
              <a:extLst>
                <a:ext uri="{FF2B5EF4-FFF2-40B4-BE49-F238E27FC236}">
                  <a16:creationId xmlns:a16="http://schemas.microsoft.com/office/drawing/2014/main" id="{A94A6DC8-8771-0447-BAD8-4AF50FFDC857}"/>
                </a:ext>
              </a:extLst>
            </p:cNvPr>
            <p:cNvCxnSpPr>
              <a:cxnSpLocks/>
            </p:cNvCxnSpPr>
            <p:nvPr/>
          </p:nvCxnSpPr>
          <p:spPr>
            <a:xfrm>
              <a:off x="5261226" y="2362771"/>
              <a:ext cx="0" cy="34521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281E2D08-7E81-514F-A3BC-B4C2E720ABD8}"/>
                </a:ext>
              </a:extLst>
            </p:cNvPr>
            <p:cNvSpPr txBox="1"/>
            <p:nvPr/>
          </p:nvSpPr>
          <p:spPr>
            <a:xfrm>
              <a:off x="4717887" y="2181433"/>
              <a:ext cx="440030" cy="707886"/>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40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2</a:t>
              </a:r>
            </a:p>
          </p:txBody>
        </p:sp>
        <p:sp>
          <p:nvSpPr>
            <p:cNvPr id="73" name="TextBox 72">
              <a:extLst>
                <a:ext uri="{FF2B5EF4-FFF2-40B4-BE49-F238E27FC236}">
                  <a16:creationId xmlns:a16="http://schemas.microsoft.com/office/drawing/2014/main" id="{9974495F-761E-A547-8242-435D5F15A8AD}"/>
                </a:ext>
              </a:extLst>
            </p:cNvPr>
            <p:cNvSpPr txBox="1"/>
            <p:nvPr/>
          </p:nvSpPr>
          <p:spPr>
            <a:xfrm>
              <a:off x="7973920" y="2763078"/>
              <a:ext cx="184731" cy="369332"/>
            </a:xfrm>
            <a:prstGeom prst="rect">
              <a:avLst/>
            </a:prstGeom>
            <a:noFill/>
          </p:spPr>
          <p:txBody>
            <a:bodyPr wrap="none" rtlCol="0">
              <a:spAutoFit/>
            </a:bodyPr>
            <a:lstStyle/>
            <a:p>
              <a:endParaRPr lang="en-US" dirty="0"/>
            </a:p>
          </p:txBody>
        </p:sp>
        <p:sp>
          <p:nvSpPr>
            <p:cNvPr id="74" name="TextBox 73">
              <a:extLst>
                <a:ext uri="{FF2B5EF4-FFF2-40B4-BE49-F238E27FC236}">
                  <a16:creationId xmlns:a16="http://schemas.microsoft.com/office/drawing/2014/main" id="{899ABB3D-DC04-C346-AE0C-E70CF04B990D}"/>
                </a:ext>
              </a:extLst>
            </p:cNvPr>
            <p:cNvSpPr txBox="1"/>
            <p:nvPr/>
          </p:nvSpPr>
          <p:spPr>
            <a:xfrm>
              <a:off x="4717887" y="3064587"/>
              <a:ext cx="2560369" cy="738664"/>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altLang="zh-CN" sz="1400" b="1" dirty="0">
                  <a:solidFill>
                    <a:srgbClr val="384646"/>
                  </a:solidFill>
                  <a:latin typeface="Open Sans" panose="020B0606030504020204" pitchFamily="34" charset="0"/>
                  <a:ea typeface="Open Sans" panose="020B0606030504020204" pitchFamily="34" charset="0"/>
                  <a:cs typeface="Open Sans" panose="020B0606030504020204" pitchFamily="34" charset="0"/>
                </a:rPr>
                <a:t>Technically difficult to upload and create APIs with good usability.</a:t>
              </a:r>
              <a:endParaRPr kumimoji="0" lang="en-US" altLang="zh-CN" sz="1400" b="1" u="none" strike="noStrike" kern="1200" cap="none" spc="0" normalizeH="0" baseline="0" noProof="0" dirty="0">
                <a:ln>
                  <a:noFill/>
                </a:ln>
                <a:solidFill>
                  <a:srgbClr val="384646"/>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sp>
        <p:nvSpPr>
          <p:cNvPr id="75" name="TextBox 74">
            <a:extLst>
              <a:ext uri="{FF2B5EF4-FFF2-40B4-BE49-F238E27FC236}">
                <a16:creationId xmlns:a16="http://schemas.microsoft.com/office/drawing/2014/main" id="{C1C54EC7-1C1E-6947-ACFD-CEE0780A43DC}"/>
              </a:ext>
            </a:extLst>
          </p:cNvPr>
          <p:cNvSpPr txBox="1"/>
          <p:nvPr/>
        </p:nvSpPr>
        <p:spPr>
          <a:xfrm>
            <a:off x="182163" y="5927490"/>
            <a:ext cx="11617702" cy="369332"/>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1600"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Scope for future work: </a:t>
            </a:r>
            <a:r>
              <a:rPr lang="en-US" sz="16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rPr>
              <a:t>with number of customers growing, our model needs to be adjusted. </a:t>
            </a:r>
          </a:p>
        </p:txBody>
      </p:sp>
      <p:sp>
        <p:nvSpPr>
          <p:cNvPr id="29" name="Slide Number Placeholder 1">
            <a:extLst>
              <a:ext uri="{FF2B5EF4-FFF2-40B4-BE49-F238E27FC236}">
                <a16:creationId xmlns:a16="http://schemas.microsoft.com/office/drawing/2014/main" id="{E0A6F5F7-990C-9747-952D-F5037A42E32A}"/>
              </a:ext>
            </a:extLst>
          </p:cNvPr>
          <p:cNvSpPr>
            <a:spLocks noGrp="1"/>
          </p:cNvSpPr>
          <p:nvPr>
            <p:ph type="sldNum" sz="quarter" idx="12"/>
          </p:nvPr>
        </p:nvSpPr>
        <p:spPr>
          <a:xfrm>
            <a:off x="10352540" y="295729"/>
            <a:ext cx="838199" cy="767687"/>
          </a:xfrm>
        </p:spPr>
        <p:txBody>
          <a:bodyPr/>
          <a:lstStyle/>
          <a:p>
            <a:fld id="{EC94679D-056F-8C49-8B22-1B101A860946}" type="slidenum">
              <a:rPr lang="en-US" smtClean="0"/>
              <a:t>16</a:t>
            </a:fld>
            <a:endParaRPr lang="en-US" dirty="0"/>
          </a:p>
        </p:txBody>
      </p:sp>
    </p:spTree>
    <p:extLst>
      <p:ext uri="{BB962C8B-B14F-4D97-AF65-F5344CB8AC3E}">
        <p14:creationId xmlns:p14="http://schemas.microsoft.com/office/powerpoint/2010/main" val="2039404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EDAECFD-511E-F749-826F-E0B9011A23C8}"/>
              </a:ext>
            </a:extLst>
          </p:cNvPr>
          <p:cNvGrpSpPr/>
          <p:nvPr/>
        </p:nvGrpSpPr>
        <p:grpSpPr>
          <a:xfrm>
            <a:off x="1066444" y="4367256"/>
            <a:ext cx="9362345" cy="1097280"/>
            <a:chOff x="1028196" y="4009013"/>
            <a:chExt cx="9474314" cy="1097280"/>
          </a:xfrm>
          <a:gradFill>
            <a:gsLst>
              <a:gs pos="44000">
                <a:schemeClr val="tx2">
                  <a:lumMod val="90000"/>
                </a:schemeClr>
              </a:gs>
              <a:gs pos="91000">
                <a:schemeClr val="tx1"/>
              </a:gs>
            </a:gsLst>
            <a:lin ang="0" scaled="1"/>
          </a:gradFill>
        </p:grpSpPr>
        <p:sp>
          <p:nvSpPr>
            <p:cNvPr id="24" name="Rectangle 23">
              <a:extLst>
                <a:ext uri="{FF2B5EF4-FFF2-40B4-BE49-F238E27FC236}">
                  <a16:creationId xmlns:a16="http://schemas.microsoft.com/office/drawing/2014/main" id="{8EDCE1C0-DB59-1F4A-A60C-10F149E72746}"/>
                </a:ext>
              </a:extLst>
            </p:cNvPr>
            <p:cNvSpPr/>
            <p:nvPr/>
          </p:nvSpPr>
          <p:spPr>
            <a:xfrm>
              <a:off x="1548532" y="4009013"/>
              <a:ext cx="8953978" cy="10972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EAAEF971-232C-7349-B7BB-E1BB397AA19A}"/>
                </a:ext>
              </a:extLst>
            </p:cNvPr>
            <p:cNvSpPr txBox="1"/>
            <p:nvPr/>
          </p:nvSpPr>
          <p:spPr>
            <a:xfrm>
              <a:off x="1028196" y="4142032"/>
              <a:ext cx="770709" cy="623108"/>
            </a:xfrm>
            <a:prstGeom prst="rect">
              <a:avLst/>
            </a:prstGeom>
            <a:grpFill/>
          </p:spPr>
          <p:txBody>
            <a:bodyPr vert="horz" lIns="91440" tIns="45720" rIns="91440" bIns="45720" rtlCol="0" anchor="b">
              <a:normAutofit/>
            </a:bodyPr>
            <a:lstStyle/>
            <a:p>
              <a:pPr>
                <a:lnSpc>
                  <a:spcPct val="90000"/>
                </a:lnSpc>
                <a:spcBef>
                  <a:spcPct val="0"/>
                </a:spcBef>
                <a:spcAft>
                  <a:spcPts val="600"/>
                </a:spcAft>
              </a:pPr>
              <a:r>
                <a:rPr lang="en-US" sz="3600" b="1" dirty="0">
                  <a:latin typeface="Open Sans ExtraBold" panose="020B0606030504020204" pitchFamily="34" charset="0"/>
                  <a:ea typeface="Open Sans ExtraBold" panose="020B0606030504020204" pitchFamily="34" charset="0"/>
                  <a:cs typeface="Open Sans ExtraBold" panose="020B0606030504020204" pitchFamily="34" charset="0"/>
                </a:rPr>
                <a:t>3</a:t>
              </a:r>
            </a:p>
          </p:txBody>
        </p:sp>
      </p:grpSp>
      <p:sp>
        <p:nvSpPr>
          <p:cNvPr id="30" name="Pentagon 29">
            <a:extLst>
              <a:ext uri="{FF2B5EF4-FFF2-40B4-BE49-F238E27FC236}">
                <a16:creationId xmlns:a16="http://schemas.microsoft.com/office/drawing/2014/main" id="{9B4B0180-4F99-D140-B835-CFFDD6D8627A}"/>
              </a:ext>
            </a:extLst>
          </p:cNvPr>
          <p:cNvSpPr/>
          <p:nvPr/>
        </p:nvSpPr>
        <p:spPr>
          <a:xfrm>
            <a:off x="653729" y="4359102"/>
            <a:ext cx="1715588" cy="1137297"/>
          </a:xfrm>
          <a:prstGeom prst="homePlate">
            <a:avLst/>
          </a:prstGeom>
          <a:solidFill>
            <a:srgbClr val="56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BACFBFD5-EB24-9649-83F1-6A18765786D9}"/>
              </a:ext>
            </a:extLst>
          </p:cNvPr>
          <p:cNvSpPr/>
          <p:nvPr/>
        </p:nvSpPr>
        <p:spPr>
          <a:xfrm>
            <a:off x="1744474" y="1756874"/>
            <a:ext cx="8684315" cy="1097280"/>
          </a:xfrm>
          <a:prstGeom prst="rect">
            <a:avLst/>
          </a:prstGeom>
          <a:gradFill flip="none" rotWithShape="1">
            <a:gsLst>
              <a:gs pos="44000">
                <a:schemeClr val="tx2">
                  <a:lumMod val="90000"/>
                </a:schemeClr>
              </a:gs>
              <a:gs pos="91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25000"/>
                </a:schemeClr>
              </a:solidFill>
            </a:endParaRPr>
          </a:p>
        </p:txBody>
      </p:sp>
      <p:grpSp>
        <p:nvGrpSpPr>
          <p:cNvPr id="5" name="Group 4">
            <a:extLst>
              <a:ext uri="{FF2B5EF4-FFF2-40B4-BE49-F238E27FC236}">
                <a16:creationId xmlns:a16="http://schemas.microsoft.com/office/drawing/2014/main" id="{75222F58-74FC-5E4A-BC3A-4848A0900BAB}"/>
              </a:ext>
            </a:extLst>
          </p:cNvPr>
          <p:cNvGrpSpPr/>
          <p:nvPr/>
        </p:nvGrpSpPr>
        <p:grpSpPr>
          <a:xfrm>
            <a:off x="653729" y="1761123"/>
            <a:ext cx="9345931" cy="1097280"/>
            <a:chOff x="653729" y="1195709"/>
            <a:chExt cx="9345931" cy="1097280"/>
          </a:xfrm>
        </p:grpSpPr>
        <p:sp>
          <p:nvSpPr>
            <p:cNvPr id="10" name="Pentagon 9">
              <a:extLst>
                <a:ext uri="{FF2B5EF4-FFF2-40B4-BE49-F238E27FC236}">
                  <a16:creationId xmlns:a16="http://schemas.microsoft.com/office/drawing/2014/main" id="{96771650-B8D5-0448-BAB4-CF917E03CF86}"/>
                </a:ext>
              </a:extLst>
            </p:cNvPr>
            <p:cNvSpPr/>
            <p:nvPr/>
          </p:nvSpPr>
          <p:spPr>
            <a:xfrm>
              <a:off x="653729" y="1195709"/>
              <a:ext cx="1715588" cy="1097280"/>
            </a:xfrm>
            <a:prstGeom prst="homePlate">
              <a:avLst/>
            </a:prstGeom>
            <a:solidFill>
              <a:srgbClr val="24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B18B4CFA-47C7-1A47-B1FA-5B7AA7D1A5BE}"/>
                </a:ext>
              </a:extLst>
            </p:cNvPr>
            <p:cNvSpPr txBox="1"/>
            <p:nvPr/>
          </p:nvSpPr>
          <p:spPr>
            <a:xfrm>
              <a:off x="1028196" y="1456632"/>
              <a:ext cx="770709" cy="6231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dirty="0">
                  <a:latin typeface="Open Sans ExtraBold" panose="020B0606030504020204" pitchFamily="34" charset="0"/>
                  <a:ea typeface="Open Sans ExtraBold" panose="020B0606030504020204" pitchFamily="34" charset="0"/>
                  <a:cs typeface="Open Sans ExtraBold" panose="020B0606030504020204" pitchFamily="34" charset="0"/>
                </a:rPr>
                <a:t>1</a:t>
              </a:r>
            </a:p>
          </p:txBody>
        </p:sp>
        <p:sp>
          <p:nvSpPr>
            <p:cNvPr id="20" name="TextBox 19">
              <a:extLst>
                <a:ext uri="{FF2B5EF4-FFF2-40B4-BE49-F238E27FC236}">
                  <a16:creationId xmlns:a16="http://schemas.microsoft.com/office/drawing/2014/main" id="{BE260E19-EC63-7F45-B7FE-CAC9E06E88C8}"/>
                </a:ext>
              </a:extLst>
            </p:cNvPr>
            <p:cNvSpPr txBox="1"/>
            <p:nvPr/>
          </p:nvSpPr>
          <p:spPr>
            <a:xfrm>
              <a:off x="2454222" y="1392624"/>
              <a:ext cx="7545438" cy="531446"/>
            </a:xfrm>
            <a:prstGeom prst="rect">
              <a:avLst/>
            </a:prstGeom>
          </p:spPr>
          <p:txBody>
            <a:bodyPr vert="horz" lIns="91440" tIns="45720" rIns="91440" bIns="45720" rtlCol="0" anchor="b">
              <a:normAutofit/>
            </a:bodyPr>
            <a:lstStyle/>
            <a:p>
              <a:r>
                <a:rPr lang="en-US" sz="1600" b="1" dirty="0">
                  <a:solidFill>
                    <a:schemeClr val="tx2">
                      <a:lumMod val="25000"/>
                    </a:schemeClr>
                  </a:solidFill>
                  <a:latin typeface="Open Sans SemiBold" panose="020B0606030504020204" pitchFamily="34" charset="0"/>
                  <a:ea typeface="Open Sans SemiBold" panose="020B0606030504020204" pitchFamily="34" charset="0"/>
                  <a:cs typeface="Open Sans SemiBold" panose="020B0606030504020204" pitchFamily="34" charset="0"/>
                </a:rPr>
                <a:t>Struggled with </a:t>
              </a:r>
              <a:r>
                <a:rPr lang="en-US" altLang="ja-JP" sz="1600" b="1" dirty="0">
                  <a:solidFill>
                    <a:schemeClr val="tx2">
                      <a:lumMod val="25000"/>
                    </a:schemeClr>
                  </a:solidFill>
                  <a:latin typeface="Open Sans SemiBold" panose="020B0606030504020204" pitchFamily="34" charset="0"/>
                  <a:ea typeface="Open Sans SemiBold" panose="020B0606030504020204" pitchFamily="34" charset="0"/>
                  <a:cs typeface="Open Sans SemiBold" panose="020B0606030504020204" pitchFamily="34" charset="0"/>
                </a:rPr>
                <a:t>using for-loop with iterations during data cleaning</a:t>
              </a:r>
              <a:r>
                <a:rPr lang="en-US" sz="1600"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a:t>
              </a:r>
            </a:p>
          </p:txBody>
        </p:sp>
      </p:grpSp>
      <p:grpSp>
        <p:nvGrpSpPr>
          <p:cNvPr id="4" name="Group 3">
            <a:extLst>
              <a:ext uri="{FF2B5EF4-FFF2-40B4-BE49-F238E27FC236}">
                <a16:creationId xmlns:a16="http://schemas.microsoft.com/office/drawing/2014/main" id="{32E31B48-802F-3544-99BA-705A0FEC6FA2}"/>
              </a:ext>
            </a:extLst>
          </p:cNvPr>
          <p:cNvGrpSpPr/>
          <p:nvPr/>
        </p:nvGrpSpPr>
        <p:grpSpPr>
          <a:xfrm>
            <a:off x="653729" y="3041390"/>
            <a:ext cx="9775060" cy="1097281"/>
            <a:chOff x="653729" y="2541175"/>
            <a:chExt cx="9775060" cy="1097281"/>
          </a:xfrm>
        </p:grpSpPr>
        <p:sp>
          <p:nvSpPr>
            <p:cNvPr id="23" name="Rectangle 22">
              <a:extLst>
                <a:ext uri="{FF2B5EF4-FFF2-40B4-BE49-F238E27FC236}">
                  <a16:creationId xmlns:a16="http://schemas.microsoft.com/office/drawing/2014/main" id="{5998DAB9-A93B-974C-9FE2-88748CD10249}"/>
                </a:ext>
              </a:extLst>
            </p:cNvPr>
            <p:cNvSpPr/>
            <p:nvPr/>
          </p:nvSpPr>
          <p:spPr>
            <a:xfrm>
              <a:off x="1798902" y="2541175"/>
              <a:ext cx="8629887" cy="1097280"/>
            </a:xfrm>
            <a:prstGeom prst="rect">
              <a:avLst/>
            </a:prstGeom>
            <a:gradFill flip="none" rotWithShape="1">
              <a:gsLst>
                <a:gs pos="44000">
                  <a:schemeClr val="tx2">
                    <a:lumMod val="90000"/>
                  </a:schemeClr>
                </a:gs>
                <a:gs pos="91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entagon 10">
              <a:extLst>
                <a:ext uri="{FF2B5EF4-FFF2-40B4-BE49-F238E27FC236}">
                  <a16:creationId xmlns:a16="http://schemas.microsoft.com/office/drawing/2014/main" id="{784199AE-43EE-084D-BB0C-06A05E87E7F6}"/>
                </a:ext>
              </a:extLst>
            </p:cNvPr>
            <p:cNvSpPr/>
            <p:nvPr/>
          </p:nvSpPr>
          <p:spPr>
            <a:xfrm>
              <a:off x="653729" y="2541176"/>
              <a:ext cx="1715588" cy="1097280"/>
            </a:xfrm>
            <a:prstGeom prst="homePlate">
              <a:avLst/>
            </a:prstGeom>
            <a:solidFill>
              <a:srgbClr val="434B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43484B"/>
                </a:solidFill>
              </a:endParaRPr>
            </a:p>
          </p:txBody>
        </p:sp>
        <p:sp>
          <p:nvSpPr>
            <p:cNvPr id="15" name="TextBox 14">
              <a:extLst>
                <a:ext uri="{FF2B5EF4-FFF2-40B4-BE49-F238E27FC236}">
                  <a16:creationId xmlns:a16="http://schemas.microsoft.com/office/drawing/2014/main" id="{048DD646-7A1F-0E41-8481-7264749A4C04}"/>
                </a:ext>
              </a:extLst>
            </p:cNvPr>
            <p:cNvSpPr txBox="1"/>
            <p:nvPr/>
          </p:nvSpPr>
          <p:spPr>
            <a:xfrm>
              <a:off x="1028196" y="2807666"/>
              <a:ext cx="770709" cy="6231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dirty="0">
                  <a:latin typeface="Open Sans ExtraBold" panose="020B0606030504020204" pitchFamily="34" charset="0"/>
                  <a:ea typeface="Open Sans ExtraBold" panose="020B0606030504020204" pitchFamily="34" charset="0"/>
                  <a:cs typeface="Open Sans ExtraBold" panose="020B0606030504020204" pitchFamily="34" charset="0"/>
                </a:rPr>
                <a:t>2</a:t>
              </a:r>
            </a:p>
          </p:txBody>
        </p:sp>
      </p:grpSp>
      <p:sp>
        <p:nvSpPr>
          <p:cNvPr id="19" name="TextBox 18">
            <a:extLst>
              <a:ext uri="{FF2B5EF4-FFF2-40B4-BE49-F238E27FC236}">
                <a16:creationId xmlns:a16="http://schemas.microsoft.com/office/drawing/2014/main" id="{37B61379-F57D-3941-8078-9E2E643F67B1}"/>
              </a:ext>
            </a:extLst>
          </p:cNvPr>
          <p:cNvSpPr txBox="1"/>
          <p:nvPr/>
        </p:nvSpPr>
        <p:spPr>
          <a:xfrm>
            <a:off x="478108" y="395676"/>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Challenges</a:t>
            </a:r>
          </a:p>
        </p:txBody>
      </p:sp>
      <p:sp>
        <p:nvSpPr>
          <p:cNvPr id="26" name="TextBox 25">
            <a:extLst>
              <a:ext uri="{FF2B5EF4-FFF2-40B4-BE49-F238E27FC236}">
                <a16:creationId xmlns:a16="http://schemas.microsoft.com/office/drawing/2014/main" id="{AB754369-B350-BD42-8F8E-607F64CAF5D8}"/>
              </a:ext>
            </a:extLst>
          </p:cNvPr>
          <p:cNvSpPr txBox="1"/>
          <p:nvPr/>
        </p:nvSpPr>
        <p:spPr>
          <a:xfrm>
            <a:off x="1028196" y="5505801"/>
            <a:ext cx="770709" cy="6231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dirty="0">
                <a:latin typeface="Open Sans ExtraBold" panose="020B0606030504020204" pitchFamily="34" charset="0"/>
                <a:ea typeface="Open Sans ExtraBold" panose="020B0606030504020204" pitchFamily="34" charset="0"/>
                <a:cs typeface="Open Sans ExtraBold" panose="020B0606030504020204" pitchFamily="34" charset="0"/>
              </a:rPr>
              <a:t>4</a:t>
            </a:r>
          </a:p>
        </p:txBody>
      </p:sp>
      <p:sp>
        <p:nvSpPr>
          <p:cNvPr id="2" name="Slide Number Placeholder 1">
            <a:extLst>
              <a:ext uri="{FF2B5EF4-FFF2-40B4-BE49-F238E27FC236}">
                <a16:creationId xmlns:a16="http://schemas.microsoft.com/office/drawing/2014/main" id="{DE2B80A1-9079-874A-A95A-72D3FF58539E}"/>
              </a:ext>
            </a:extLst>
          </p:cNvPr>
          <p:cNvSpPr>
            <a:spLocks noGrp="1"/>
          </p:cNvSpPr>
          <p:nvPr>
            <p:ph type="sldNum" sz="quarter" idx="12"/>
          </p:nvPr>
        </p:nvSpPr>
        <p:spPr/>
        <p:txBody>
          <a:bodyPr/>
          <a:lstStyle/>
          <a:p>
            <a:fld id="{EC94679D-056F-8C49-8B22-1B101A860946}" type="slidenum">
              <a:rPr lang="en-US" smtClean="0"/>
              <a:t>17</a:t>
            </a:fld>
            <a:endParaRPr lang="en-US" dirty="0"/>
          </a:p>
        </p:txBody>
      </p:sp>
      <p:sp>
        <p:nvSpPr>
          <p:cNvPr id="28" name="TextBox 27">
            <a:extLst>
              <a:ext uri="{FF2B5EF4-FFF2-40B4-BE49-F238E27FC236}">
                <a16:creationId xmlns:a16="http://schemas.microsoft.com/office/drawing/2014/main" id="{C23873BA-20C3-6547-A9D2-D0A8E44BF9F5}"/>
              </a:ext>
            </a:extLst>
          </p:cNvPr>
          <p:cNvSpPr txBox="1"/>
          <p:nvPr/>
        </p:nvSpPr>
        <p:spPr>
          <a:xfrm>
            <a:off x="514632" y="943629"/>
            <a:ext cx="10293531" cy="36933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From a technical and business perspective:</a:t>
            </a:r>
          </a:p>
        </p:txBody>
      </p:sp>
      <p:sp>
        <p:nvSpPr>
          <p:cNvPr id="31" name="TextBox 30">
            <a:extLst>
              <a:ext uri="{FF2B5EF4-FFF2-40B4-BE49-F238E27FC236}">
                <a16:creationId xmlns:a16="http://schemas.microsoft.com/office/drawing/2014/main" id="{B2AC6B40-55D1-8543-92D6-16FA7C5E3BC0}"/>
              </a:ext>
            </a:extLst>
          </p:cNvPr>
          <p:cNvSpPr txBox="1"/>
          <p:nvPr/>
        </p:nvSpPr>
        <p:spPr>
          <a:xfrm>
            <a:off x="1006425" y="4598494"/>
            <a:ext cx="770709" cy="6231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dirty="0">
                <a:latin typeface="Open Sans ExtraBold" panose="020B0606030504020204" pitchFamily="34" charset="0"/>
                <a:ea typeface="Open Sans ExtraBold" panose="020B0606030504020204" pitchFamily="34" charset="0"/>
                <a:cs typeface="Open Sans ExtraBold" panose="020B0606030504020204" pitchFamily="34" charset="0"/>
              </a:rPr>
              <a:t>3</a:t>
            </a:r>
          </a:p>
        </p:txBody>
      </p:sp>
      <p:sp>
        <p:nvSpPr>
          <p:cNvPr id="40" name="TextBox 39">
            <a:extLst>
              <a:ext uri="{FF2B5EF4-FFF2-40B4-BE49-F238E27FC236}">
                <a16:creationId xmlns:a16="http://schemas.microsoft.com/office/drawing/2014/main" id="{2C2F2B1B-E7D2-0144-AB09-5C0C692C9751}"/>
              </a:ext>
            </a:extLst>
          </p:cNvPr>
          <p:cNvSpPr txBox="1"/>
          <p:nvPr/>
        </p:nvSpPr>
        <p:spPr>
          <a:xfrm>
            <a:off x="2458598" y="3352222"/>
            <a:ext cx="7416922" cy="548767"/>
          </a:xfrm>
          <a:prstGeom prst="rect">
            <a:avLst/>
          </a:prstGeom>
          <a:noFill/>
        </p:spPr>
        <p:txBody>
          <a:bodyPr vert="horz" lIns="91440" tIns="45720" rIns="91440" bIns="45720" rtlCol="0" anchor="b">
            <a:noAutofit/>
          </a:bodyPr>
          <a:lstStyle/>
          <a:p>
            <a:r>
              <a:rPr lang="en-US" sz="1600" b="1" dirty="0">
                <a:solidFill>
                  <a:schemeClr val="tx2">
                    <a:lumMod val="25000"/>
                  </a:schemeClr>
                </a:solidFill>
                <a:latin typeface="Open Sans SemiBold" panose="020B0606030504020204" pitchFamily="34" charset="0"/>
                <a:ea typeface="Open Sans SemiBold" panose="020B0606030504020204" pitchFamily="34" charset="0"/>
                <a:cs typeface="Open Sans SemiBold" panose="020B0606030504020204" pitchFamily="34" charset="0"/>
              </a:rPr>
              <a:t>When we clustered using K-Means, feature selection was hard as we were choosing between either age - product_price vs. frequency - total_charges.</a:t>
            </a:r>
          </a:p>
        </p:txBody>
      </p:sp>
      <p:sp>
        <p:nvSpPr>
          <p:cNvPr id="41" name="TextBox 40">
            <a:extLst>
              <a:ext uri="{FF2B5EF4-FFF2-40B4-BE49-F238E27FC236}">
                <a16:creationId xmlns:a16="http://schemas.microsoft.com/office/drawing/2014/main" id="{A1E0021C-A2B1-9F41-899F-21CC7A25D68A}"/>
              </a:ext>
            </a:extLst>
          </p:cNvPr>
          <p:cNvSpPr txBox="1"/>
          <p:nvPr/>
        </p:nvSpPr>
        <p:spPr>
          <a:xfrm>
            <a:off x="2454222" y="4662502"/>
            <a:ext cx="7777914" cy="548767"/>
          </a:xfrm>
          <a:prstGeom prst="rect">
            <a:avLst/>
          </a:prstGeom>
        </p:spPr>
        <p:txBody>
          <a:bodyPr vert="horz" lIns="91440" tIns="45720" rIns="91440" bIns="45720" rtlCol="0" anchor="b">
            <a:noAutofit/>
          </a:bodyPr>
          <a:lstStyle/>
          <a:p>
            <a:r>
              <a:rPr lang="en-US" sz="1600" b="1" dirty="0">
                <a:solidFill>
                  <a:schemeClr val="tx2">
                    <a:lumMod val="25000"/>
                  </a:schemeClr>
                </a:solidFill>
                <a:latin typeface="Open Sans SemiBold" panose="020B0606030504020204" pitchFamily="34" charset="0"/>
                <a:ea typeface="Open Sans SemiBold" panose="020B0606030504020204" pitchFamily="34" charset="0"/>
                <a:cs typeface="Open Sans SemiBold" panose="020B0606030504020204" pitchFamily="34" charset="0"/>
              </a:rPr>
              <a:t>There are many small-amount transactions in the dataset, but we only used large-amount transactions, so the size of the dataset was decreased by 60% and may have bias. </a:t>
            </a:r>
          </a:p>
        </p:txBody>
      </p:sp>
    </p:spTree>
    <p:extLst>
      <p:ext uri="{BB962C8B-B14F-4D97-AF65-F5344CB8AC3E}">
        <p14:creationId xmlns:p14="http://schemas.microsoft.com/office/powerpoint/2010/main" val="36760107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BACFBFD5-EB24-9649-83F1-6A18765786D9}"/>
              </a:ext>
            </a:extLst>
          </p:cNvPr>
          <p:cNvSpPr/>
          <p:nvPr/>
        </p:nvSpPr>
        <p:spPr>
          <a:xfrm>
            <a:off x="1994845" y="2325110"/>
            <a:ext cx="8629887" cy="1097280"/>
          </a:xfrm>
          <a:prstGeom prst="rect">
            <a:avLst/>
          </a:prstGeom>
          <a:gradFill flip="none" rotWithShape="1">
            <a:gsLst>
              <a:gs pos="44000">
                <a:schemeClr val="tx2">
                  <a:lumMod val="90000"/>
                </a:schemeClr>
              </a:gs>
              <a:gs pos="91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25000"/>
                </a:schemeClr>
              </a:solidFill>
            </a:endParaRPr>
          </a:p>
        </p:txBody>
      </p:sp>
      <p:grpSp>
        <p:nvGrpSpPr>
          <p:cNvPr id="5" name="Group 4">
            <a:extLst>
              <a:ext uri="{FF2B5EF4-FFF2-40B4-BE49-F238E27FC236}">
                <a16:creationId xmlns:a16="http://schemas.microsoft.com/office/drawing/2014/main" id="{75222F58-74FC-5E4A-BC3A-4848A0900BAB}"/>
              </a:ext>
            </a:extLst>
          </p:cNvPr>
          <p:cNvGrpSpPr/>
          <p:nvPr/>
        </p:nvGrpSpPr>
        <p:grpSpPr>
          <a:xfrm>
            <a:off x="904100" y="2329359"/>
            <a:ext cx="1715588" cy="1097280"/>
            <a:chOff x="653729" y="1195709"/>
            <a:chExt cx="1715588" cy="1097280"/>
          </a:xfrm>
        </p:grpSpPr>
        <p:sp>
          <p:nvSpPr>
            <p:cNvPr id="10" name="Pentagon 9">
              <a:extLst>
                <a:ext uri="{FF2B5EF4-FFF2-40B4-BE49-F238E27FC236}">
                  <a16:creationId xmlns:a16="http://schemas.microsoft.com/office/drawing/2014/main" id="{96771650-B8D5-0448-BAB4-CF917E03CF86}"/>
                </a:ext>
              </a:extLst>
            </p:cNvPr>
            <p:cNvSpPr/>
            <p:nvPr/>
          </p:nvSpPr>
          <p:spPr>
            <a:xfrm>
              <a:off x="653729" y="1195709"/>
              <a:ext cx="1715588" cy="1097280"/>
            </a:xfrm>
            <a:prstGeom prst="homePlate">
              <a:avLst/>
            </a:prstGeom>
            <a:solidFill>
              <a:srgbClr val="24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B18B4CFA-47C7-1A47-B1FA-5B7AA7D1A5BE}"/>
                </a:ext>
              </a:extLst>
            </p:cNvPr>
            <p:cNvSpPr txBox="1"/>
            <p:nvPr/>
          </p:nvSpPr>
          <p:spPr>
            <a:xfrm>
              <a:off x="1028196" y="1456632"/>
              <a:ext cx="770709" cy="6231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dirty="0">
                  <a:latin typeface="Open Sans ExtraBold" panose="020B0606030504020204" pitchFamily="34" charset="0"/>
                  <a:ea typeface="Open Sans ExtraBold" panose="020B0606030504020204" pitchFamily="34" charset="0"/>
                  <a:cs typeface="Open Sans ExtraBold" panose="020B0606030504020204" pitchFamily="34" charset="0"/>
                </a:rPr>
                <a:t>1</a:t>
              </a:r>
            </a:p>
          </p:txBody>
        </p:sp>
      </p:grpSp>
      <p:grpSp>
        <p:nvGrpSpPr>
          <p:cNvPr id="4" name="Group 3">
            <a:extLst>
              <a:ext uri="{FF2B5EF4-FFF2-40B4-BE49-F238E27FC236}">
                <a16:creationId xmlns:a16="http://schemas.microsoft.com/office/drawing/2014/main" id="{32E31B48-802F-3544-99BA-705A0FEC6FA2}"/>
              </a:ext>
            </a:extLst>
          </p:cNvPr>
          <p:cNvGrpSpPr/>
          <p:nvPr/>
        </p:nvGrpSpPr>
        <p:grpSpPr>
          <a:xfrm>
            <a:off x="904100" y="3600482"/>
            <a:ext cx="9775060" cy="1097281"/>
            <a:chOff x="653729" y="2541175"/>
            <a:chExt cx="9775060" cy="1097281"/>
          </a:xfrm>
        </p:grpSpPr>
        <p:sp>
          <p:nvSpPr>
            <p:cNvPr id="23" name="Rectangle 22">
              <a:extLst>
                <a:ext uri="{FF2B5EF4-FFF2-40B4-BE49-F238E27FC236}">
                  <a16:creationId xmlns:a16="http://schemas.microsoft.com/office/drawing/2014/main" id="{5998DAB9-A93B-974C-9FE2-88748CD10249}"/>
                </a:ext>
              </a:extLst>
            </p:cNvPr>
            <p:cNvSpPr/>
            <p:nvPr/>
          </p:nvSpPr>
          <p:spPr>
            <a:xfrm>
              <a:off x="1798902" y="2541175"/>
              <a:ext cx="8629887" cy="1097280"/>
            </a:xfrm>
            <a:prstGeom prst="rect">
              <a:avLst/>
            </a:prstGeom>
            <a:gradFill flip="none" rotWithShape="1">
              <a:gsLst>
                <a:gs pos="0">
                  <a:schemeClr val="tx2">
                    <a:lumMod val="90000"/>
                  </a:schemeClr>
                </a:gs>
                <a:gs pos="64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entagon 10">
              <a:extLst>
                <a:ext uri="{FF2B5EF4-FFF2-40B4-BE49-F238E27FC236}">
                  <a16:creationId xmlns:a16="http://schemas.microsoft.com/office/drawing/2014/main" id="{784199AE-43EE-084D-BB0C-06A05E87E7F6}"/>
                </a:ext>
              </a:extLst>
            </p:cNvPr>
            <p:cNvSpPr/>
            <p:nvPr/>
          </p:nvSpPr>
          <p:spPr>
            <a:xfrm>
              <a:off x="653729" y="2541176"/>
              <a:ext cx="1715588" cy="1097280"/>
            </a:xfrm>
            <a:prstGeom prst="homePlate">
              <a:avLst/>
            </a:prstGeom>
            <a:solidFill>
              <a:srgbClr val="434B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43484B"/>
                </a:solidFill>
              </a:endParaRPr>
            </a:p>
          </p:txBody>
        </p:sp>
        <p:sp>
          <p:nvSpPr>
            <p:cNvPr id="15" name="TextBox 14">
              <a:extLst>
                <a:ext uri="{FF2B5EF4-FFF2-40B4-BE49-F238E27FC236}">
                  <a16:creationId xmlns:a16="http://schemas.microsoft.com/office/drawing/2014/main" id="{048DD646-7A1F-0E41-8481-7264749A4C04}"/>
                </a:ext>
              </a:extLst>
            </p:cNvPr>
            <p:cNvSpPr txBox="1"/>
            <p:nvPr/>
          </p:nvSpPr>
          <p:spPr>
            <a:xfrm>
              <a:off x="1028196" y="2807666"/>
              <a:ext cx="770709" cy="6231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dirty="0">
                  <a:latin typeface="Open Sans ExtraBold" panose="020B0606030504020204" pitchFamily="34" charset="0"/>
                  <a:ea typeface="Open Sans ExtraBold" panose="020B0606030504020204" pitchFamily="34" charset="0"/>
                  <a:cs typeface="Open Sans ExtraBold" panose="020B0606030504020204" pitchFamily="34" charset="0"/>
                </a:rPr>
                <a:t>2</a:t>
              </a:r>
            </a:p>
          </p:txBody>
        </p:sp>
      </p:grpSp>
      <p:sp>
        <p:nvSpPr>
          <p:cNvPr id="2" name="Slide Number Placeholder 1">
            <a:extLst>
              <a:ext uri="{FF2B5EF4-FFF2-40B4-BE49-F238E27FC236}">
                <a16:creationId xmlns:a16="http://schemas.microsoft.com/office/drawing/2014/main" id="{DE2B80A1-9079-874A-A95A-72D3FF58539E}"/>
              </a:ext>
            </a:extLst>
          </p:cNvPr>
          <p:cNvSpPr>
            <a:spLocks noGrp="1"/>
          </p:cNvSpPr>
          <p:nvPr>
            <p:ph type="sldNum" sz="quarter" idx="12"/>
          </p:nvPr>
        </p:nvSpPr>
        <p:spPr/>
        <p:txBody>
          <a:bodyPr/>
          <a:lstStyle/>
          <a:p>
            <a:fld id="{EC94679D-056F-8C49-8B22-1B101A860946}" type="slidenum">
              <a:rPr lang="en-US" smtClean="0"/>
              <a:t>18</a:t>
            </a:fld>
            <a:endParaRPr lang="en-US" dirty="0"/>
          </a:p>
        </p:txBody>
      </p:sp>
      <p:sp>
        <p:nvSpPr>
          <p:cNvPr id="32" name="TextBox 31">
            <a:extLst>
              <a:ext uri="{FF2B5EF4-FFF2-40B4-BE49-F238E27FC236}">
                <a16:creationId xmlns:a16="http://schemas.microsoft.com/office/drawing/2014/main" id="{40E2CC59-6037-AB4C-9346-318EF76B7228}"/>
              </a:ext>
            </a:extLst>
          </p:cNvPr>
          <p:cNvSpPr txBox="1"/>
          <p:nvPr/>
        </p:nvSpPr>
        <p:spPr>
          <a:xfrm>
            <a:off x="419905" y="504494"/>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chemeClr val="bg1">
                    <a:lumMod val="65000"/>
                    <a:lumOff val="35000"/>
                  </a:schemeClr>
                </a:solidFill>
                <a:latin typeface="+mj-lt"/>
                <a:ea typeface="Open Sans ExtraBold" panose="020B0606030504020204" pitchFamily="34" charset="0"/>
                <a:cs typeface="Open Sans ExtraBold" panose="020B0606030504020204" pitchFamily="34" charset="0"/>
              </a:rPr>
              <a:t>Limitations</a:t>
            </a:r>
          </a:p>
        </p:txBody>
      </p:sp>
      <p:sp>
        <p:nvSpPr>
          <p:cNvPr id="33" name="TextBox 32">
            <a:extLst>
              <a:ext uri="{FF2B5EF4-FFF2-40B4-BE49-F238E27FC236}">
                <a16:creationId xmlns:a16="http://schemas.microsoft.com/office/drawing/2014/main" id="{97D36BB4-7919-F34C-8D56-D7A9B6782429}"/>
              </a:ext>
            </a:extLst>
          </p:cNvPr>
          <p:cNvSpPr txBox="1"/>
          <p:nvPr/>
        </p:nvSpPr>
        <p:spPr>
          <a:xfrm>
            <a:off x="450190" y="1035940"/>
            <a:ext cx="10293531" cy="36933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Different techniques and approaches we might take if were to do it again or had more time</a:t>
            </a:r>
          </a:p>
        </p:txBody>
      </p:sp>
      <p:sp>
        <p:nvSpPr>
          <p:cNvPr id="34" name="TextBox 33">
            <a:extLst>
              <a:ext uri="{FF2B5EF4-FFF2-40B4-BE49-F238E27FC236}">
                <a16:creationId xmlns:a16="http://schemas.microsoft.com/office/drawing/2014/main" id="{E60C14D5-0466-8244-8517-ABC5F1BF6F0D}"/>
              </a:ext>
            </a:extLst>
          </p:cNvPr>
          <p:cNvSpPr txBox="1"/>
          <p:nvPr/>
        </p:nvSpPr>
        <p:spPr>
          <a:xfrm>
            <a:off x="2704593" y="2652512"/>
            <a:ext cx="6805167" cy="531446"/>
          </a:xfrm>
          <a:prstGeom prst="rect">
            <a:avLst/>
          </a:prstGeom>
        </p:spPr>
        <p:txBody>
          <a:bodyPr vert="horz" lIns="91440" tIns="45720" rIns="91440" bIns="45720" rtlCol="0" anchor="b">
            <a:normAutofit fontScale="85000" lnSpcReduction="20000"/>
          </a:bodyPr>
          <a:lstStyle/>
          <a:p>
            <a:r>
              <a:rPr lang="en-US" sz="2000" b="1" dirty="0">
                <a:solidFill>
                  <a:schemeClr val="tx2">
                    <a:lumMod val="25000"/>
                  </a:schemeClr>
                </a:solidFill>
                <a:latin typeface="Open Sans SemiBold" panose="020B0606030504020204" pitchFamily="34" charset="0"/>
                <a:ea typeface="Open Sans SemiBold" panose="020B0606030504020204" pitchFamily="34" charset="0"/>
                <a:cs typeface="Open Sans SemiBold" panose="020B0606030504020204" pitchFamily="34" charset="0"/>
              </a:rPr>
              <a:t>The accuracy score of Random Forest is lower than Decision Tree model’s, which seems counter-intuitive.</a:t>
            </a:r>
          </a:p>
        </p:txBody>
      </p:sp>
      <p:sp>
        <p:nvSpPr>
          <p:cNvPr id="39" name="TextBox 38">
            <a:extLst>
              <a:ext uri="{FF2B5EF4-FFF2-40B4-BE49-F238E27FC236}">
                <a16:creationId xmlns:a16="http://schemas.microsoft.com/office/drawing/2014/main" id="{E5340F22-7D35-2448-A828-DB09F8F67EE1}"/>
              </a:ext>
            </a:extLst>
          </p:cNvPr>
          <p:cNvSpPr txBox="1"/>
          <p:nvPr/>
        </p:nvSpPr>
        <p:spPr>
          <a:xfrm>
            <a:off x="2730718" y="3856065"/>
            <a:ext cx="7576102" cy="548767"/>
          </a:xfrm>
          <a:prstGeom prst="rect">
            <a:avLst/>
          </a:prstGeom>
        </p:spPr>
        <p:txBody>
          <a:bodyPr vert="horz" lIns="91440" tIns="45720" rIns="91440" bIns="45720" rtlCol="0" anchor="b">
            <a:normAutofit fontScale="85000" lnSpcReduction="20000"/>
          </a:bodyPr>
          <a:lstStyle/>
          <a:p>
            <a:r>
              <a:rPr lang="en-US" sz="2000" b="1" dirty="0">
                <a:solidFill>
                  <a:schemeClr val="tx2">
                    <a:lumMod val="25000"/>
                  </a:schemeClr>
                </a:solidFill>
                <a:latin typeface="Open Sans SemiBold" panose="020B0606030504020204" pitchFamily="34" charset="0"/>
                <a:ea typeface="Open Sans SemiBold" panose="020B0606030504020204" pitchFamily="34" charset="0"/>
                <a:cs typeface="Open Sans SemiBold" panose="020B0606030504020204" pitchFamily="34" charset="0"/>
              </a:rPr>
              <a:t>In future work, we could implement feature selection schemes and do a PCA (principle component analysis).</a:t>
            </a:r>
          </a:p>
        </p:txBody>
      </p:sp>
    </p:spTree>
    <p:extLst>
      <p:ext uri="{BB962C8B-B14F-4D97-AF65-F5344CB8AC3E}">
        <p14:creationId xmlns:p14="http://schemas.microsoft.com/office/powerpoint/2010/main" val="2795869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221EB54F-1A1A-ED49-9943-4DA6408D5E6D}"/>
              </a:ext>
            </a:extLst>
          </p:cNvPr>
          <p:cNvSpPr/>
          <p:nvPr/>
        </p:nvSpPr>
        <p:spPr>
          <a:xfrm>
            <a:off x="2364600" y="1994437"/>
            <a:ext cx="8140434" cy="1280078"/>
          </a:xfrm>
          <a:prstGeom prst="rect">
            <a:avLst/>
          </a:prstGeom>
          <a:gradFill>
            <a:gsLst>
              <a:gs pos="30000">
                <a:schemeClr val="bg1"/>
              </a:gs>
              <a:gs pos="100000">
                <a:schemeClr val="tx1"/>
              </a:gs>
              <a:gs pos="93000">
                <a:schemeClr val="tx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EDCE1C0-DB59-1F4A-A60C-10F149E72746}"/>
              </a:ext>
            </a:extLst>
          </p:cNvPr>
          <p:cNvSpPr/>
          <p:nvPr/>
        </p:nvSpPr>
        <p:spPr>
          <a:xfrm>
            <a:off x="2424858" y="5287471"/>
            <a:ext cx="8140433" cy="1255876"/>
          </a:xfrm>
          <a:prstGeom prst="rect">
            <a:avLst/>
          </a:prstGeom>
          <a:gradFill flip="none" rotWithShape="1">
            <a:gsLst>
              <a:gs pos="30000">
                <a:schemeClr val="bg1">
                  <a:lumMod val="85000"/>
                </a:schemeClr>
              </a:gs>
              <a:gs pos="93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998DAB9-A93B-974C-9FE2-88748CD10249}"/>
              </a:ext>
            </a:extLst>
          </p:cNvPr>
          <p:cNvSpPr/>
          <p:nvPr/>
        </p:nvSpPr>
        <p:spPr>
          <a:xfrm>
            <a:off x="2424858" y="3648085"/>
            <a:ext cx="8140434" cy="1255876"/>
          </a:xfrm>
          <a:prstGeom prst="rect">
            <a:avLst/>
          </a:prstGeom>
          <a:gradFill>
            <a:gsLst>
              <a:gs pos="30000">
                <a:schemeClr val="bg1"/>
              </a:gs>
              <a:gs pos="100000">
                <a:schemeClr val="tx1"/>
              </a:gs>
              <a:gs pos="93000">
                <a:schemeClr val="tx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4DE47B36-24A2-F840-8E65-9623D01A3971}"/>
              </a:ext>
            </a:extLst>
          </p:cNvPr>
          <p:cNvSpPr txBox="1"/>
          <p:nvPr/>
        </p:nvSpPr>
        <p:spPr>
          <a:xfrm>
            <a:off x="527246" y="383575"/>
            <a:ext cx="10293531" cy="531446"/>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Objectives</a:t>
            </a:r>
          </a:p>
        </p:txBody>
      </p:sp>
      <p:sp>
        <p:nvSpPr>
          <p:cNvPr id="10" name="Pentagon 9">
            <a:extLst>
              <a:ext uri="{FF2B5EF4-FFF2-40B4-BE49-F238E27FC236}">
                <a16:creationId xmlns:a16="http://schemas.microsoft.com/office/drawing/2014/main" id="{96771650-B8D5-0448-BAB4-CF917E03CF86}"/>
              </a:ext>
            </a:extLst>
          </p:cNvPr>
          <p:cNvSpPr/>
          <p:nvPr/>
        </p:nvSpPr>
        <p:spPr>
          <a:xfrm>
            <a:off x="1357607" y="1989682"/>
            <a:ext cx="1715588" cy="1284833"/>
          </a:xfrm>
          <a:prstGeom prst="homePlate">
            <a:avLst>
              <a:gd name="adj" fmla="val 50742"/>
            </a:avLst>
          </a:prstGeom>
          <a:solidFill>
            <a:srgbClr val="24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entagon 10">
            <a:extLst>
              <a:ext uri="{FF2B5EF4-FFF2-40B4-BE49-F238E27FC236}">
                <a16:creationId xmlns:a16="http://schemas.microsoft.com/office/drawing/2014/main" id="{784199AE-43EE-084D-BB0C-06A05E87E7F6}"/>
              </a:ext>
            </a:extLst>
          </p:cNvPr>
          <p:cNvSpPr/>
          <p:nvPr/>
        </p:nvSpPr>
        <p:spPr>
          <a:xfrm>
            <a:off x="1359197" y="3646089"/>
            <a:ext cx="1715588" cy="1255876"/>
          </a:xfrm>
          <a:prstGeom prst="homePlate">
            <a:avLst/>
          </a:prstGeom>
          <a:solidFill>
            <a:srgbClr val="434B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43484B"/>
              </a:solidFill>
            </a:endParaRPr>
          </a:p>
        </p:txBody>
      </p:sp>
      <p:sp>
        <p:nvSpPr>
          <p:cNvPr id="12" name="Pentagon 11">
            <a:extLst>
              <a:ext uri="{FF2B5EF4-FFF2-40B4-BE49-F238E27FC236}">
                <a16:creationId xmlns:a16="http://schemas.microsoft.com/office/drawing/2014/main" id="{C4F380D6-A805-CD42-BF3D-34CDF671711F}"/>
              </a:ext>
            </a:extLst>
          </p:cNvPr>
          <p:cNvSpPr/>
          <p:nvPr/>
        </p:nvSpPr>
        <p:spPr>
          <a:xfrm>
            <a:off x="1339319" y="5287731"/>
            <a:ext cx="1715588" cy="1255616"/>
          </a:xfrm>
          <a:prstGeom prst="homePlate">
            <a:avLst/>
          </a:prstGeom>
          <a:solidFill>
            <a:srgbClr val="56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B18B4CFA-47C7-1A47-B1FA-5B7AA7D1A5BE}"/>
              </a:ext>
            </a:extLst>
          </p:cNvPr>
          <p:cNvSpPr txBox="1"/>
          <p:nvPr/>
        </p:nvSpPr>
        <p:spPr>
          <a:xfrm>
            <a:off x="1654152" y="2349137"/>
            <a:ext cx="770709" cy="6231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dirty="0">
                <a:latin typeface="Open Sans ExtraBold" panose="020B0606030504020204" pitchFamily="34" charset="0"/>
                <a:ea typeface="Open Sans ExtraBold" panose="020B0606030504020204" pitchFamily="34" charset="0"/>
                <a:cs typeface="Open Sans ExtraBold" panose="020B0606030504020204" pitchFamily="34" charset="0"/>
              </a:rPr>
              <a:t>1</a:t>
            </a:r>
          </a:p>
        </p:txBody>
      </p:sp>
      <p:sp>
        <p:nvSpPr>
          <p:cNvPr id="15" name="TextBox 14">
            <a:extLst>
              <a:ext uri="{FF2B5EF4-FFF2-40B4-BE49-F238E27FC236}">
                <a16:creationId xmlns:a16="http://schemas.microsoft.com/office/drawing/2014/main" id="{048DD646-7A1F-0E41-8481-7264749A4C04}"/>
              </a:ext>
            </a:extLst>
          </p:cNvPr>
          <p:cNvSpPr txBox="1"/>
          <p:nvPr/>
        </p:nvSpPr>
        <p:spPr>
          <a:xfrm>
            <a:off x="1654152" y="3954333"/>
            <a:ext cx="770709" cy="6231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dirty="0">
                <a:latin typeface="Open Sans ExtraBold" panose="020B0606030504020204" pitchFamily="34" charset="0"/>
                <a:ea typeface="Open Sans ExtraBold" panose="020B0606030504020204" pitchFamily="34" charset="0"/>
                <a:cs typeface="Open Sans ExtraBold" panose="020B0606030504020204" pitchFamily="34" charset="0"/>
              </a:rPr>
              <a:t>2</a:t>
            </a:r>
          </a:p>
        </p:txBody>
      </p:sp>
      <p:sp>
        <p:nvSpPr>
          <p:cNvPr id="16" name="TextBox 15">
            <a:extLst>
              <a:ext uri="{FF2B5EF4-FFF2-40B4-BE49-F238E27FC236}">
                <a16:creationId xmlns:a16="http://schemas.microsoft.com/office/drawing/2014/main" id="{EAAEF971-232C-7349-B7BB-E1BB397AA19A}"/>
              </a:ext>
            </a:extLst>
          </p:cNvPr>
          <p:cNvSpPr txBox="1"/>
          <p:nvPr/>
        </p:nvSpPr>
        <p:spPr>
          <a:xfrm>
            <a:off x="1654152" y="5554377"/>
            <a:ext cx="770709" cy="6231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dirty="0">
                <a:latin typeface="Open Sans ExtraBold" panose="020B0606030504020204" pitchFamily="34" charset="0"/>
                <a:ea typeface="Open Sans ExtraBold" panose="020B0606030504020204" pitchFamily="34" charset="0"/>
                <a:cs typeface="Open Sans ExtraBold" panose="020B0606030504020204" pitchFamily="34" charset="0"/>
              </a:rPr>
              <a:t>3</a:t>
            </a:r>
          </a:p>
        </p:txBody>
      </p:sp>
      <p:sp>
        <p:nvSpPr>
          <p:cNvPr id="20" name="TextBox 19">
            <a:extLst>
              <a:ext uri="{FF2B5EF4-FFF2-40B4-BE49-F238E27FC236}">
                <a16:creationId xmlns:a16="http://schemas.microsoft.com/office/drawing/2014/main" id="{BE260E19-EC63-7F45-B7FE-CAC9E06E88C8}"/>
              </a:ext>
            </a:extLst>
          </p:cNvPr>
          <p:cNvSpPr txBox="1"/>
          <p:nvPr/>
        </p:nvSpPr>
        <p:spPr>
          <a:xfrm>
            <a:off x="3082357" y="2093976"/>
            <a:ext cx="6745043" cy="878269"/>
          </a:xfrm>
          <a:prstGeom prst="rect">
            <a:avLst/>
          </a:prstGeom>
        </p:spPr>
        <p:txBody>
          <a:bodyPr vert="horz" lIns="91440" tIns="45720" rIns="91440" bIns="45720" rtlCol="0" anchor="b">
            <a:normAutofit/>
          </a:bodyPr>
          <a:lstStyle/>
          <a:p>
            <a:r>
              <a:rPr lang="en-US" sz="2400" b="1" dirty="0">
                <a:solidFill>
                  <a:srgbClr val="F4A40A"/>
                </a:solidFill>
                <a:latin typeface="Open Sans SemiBold" panose="020B0606030504020204" pitchFamily="34" charset="0"/>
                <a:ea typeface="Open Sans SemiBold" panose="020B0606030504020204" pitchFamily="34" charset="0"/>
                <a:cs typeface="Open Sans SemiBold" panose="020B0606030504020204" pitchFamily="34" charset="0"/>
              </a:rPr>
              <a:t>Unsupervised Model – K-Means</a:t>
            </a:r>
          </a:p>
          <a:p>
            <a:r>
              <a:rPr lang="en-US" b="1" dirty="0">
                <a:latin typeface="Open Sans SemiBold" panose="020B0606030504020204" pitchFamily="34" charset="0"/>
                <a:ea typeface="Open Sans SemiBold" panose="020B0606030504020204" pitchFamily="34" charset="0"/>
                <a:cs typeface="Open Sans SemiBold" panose="020B0606030504020204" pitchFamily="34" charset="0"/>
              </a:rPr>
              <a:t>Target marketing based on customer segmentation</a:t>
            </a:r>
          </a:p>
        </p:txBody>
      </p:sp>
      <p:sp>
        <p:nvSpPr>
          <p:cNvPr id="21" name="TextBox 20">
            <a:extLst>
              <a:ext uri="{FF2B5EF4-FFF2-40B4-BE49-F238E27FC236}">
                <a16:creationId xmlns:a16="http://schemas.microsoft.com/office/drawing/2014/main" id="{A711C6B4-C862-5C43-BA6D-B8C75E5228AB}"/>
              </a:ext>
            </a:extLst>
          </p:cNvPr>
          <p:cNvSpPr txBox="1"/>
          <p:nvPr/>
        </p:nvSpPr>
        <p:spPr>
          <a:xfrm>
            <a:off x="3139812" y="3906072"/>
            <a:ext cx="6439991" cy="705678"/>
          </a:xfrm>
          <a:prstGeom prst="rect">
            <a:avLst/>
          </a:prstGeom>
        </p:spPr>
        <p:txBody>
          <a:bodyPr vert="horz" lIns="91440" tIns="45720" rIns="91440" bIns="45720" rtlCol="0" anchor="b">
            <a:normAutofit fontScale="92500" lnSpcReduction="10000"/>
          </a:bodyPr>
          <a:lstStyle/>
          <a:p>
            <a:r>
              <a:rPr lang="en-US" sz="2600" b="1" dirty="0">
                <a:solidFill>
                  <a:srgbClr val="F4A40A"/>
                </a:solidFill>
                <a:latin typeface="Open Sans SemiBold" panose="020B0606030504020204" pitchFamily="34" charset="0"/>
                <a:ea typeface="Open Sans SemiBold" panose="020B0606030504020204" pitchFamily="34" charset="0"/>
                <a:cs typeface="Open Sans SemiBold" panose="020B0606030504020204" pitchFamily="34" charset="0"/>
              </a:rPr>
              <a:t>Supervised Model: Regression</a:t>
            </a:r>
          </a:p>
          <a:p>
            <a:r>
              <a:rPr lang="en-US" sz="1900" b="1" dirty="0">
                <a:latin typeface="Open Sans SemiBold" panose="020B0606030504020204" pitchFamily="34" charset="0"/>
                <a:ea typeface="Open Sans SemiBold" panose="020B0606030504020204" pitchFamily="34" charset="0"/>
                <a:cs typeface="Open Sans SemiBold" panose="020B0606030504020204" pitchFamily="34" charset="0"/>
              </a:rPr>
              <a:t>Predict customer behavior for potential purchases</a:t>
            </a:r>
          </a:p>
        </p:txBody>
      </p:sp>
      <p:sp>
        <p:nvSpPr>
          <p:cNvPr id="22" name="TextBox 21">
            <a:extLst>
              <a:ext uri="{FF2B5EF4-FFF2-40B4-BE49-F238E27FC236}">
                <a16:creationId xmlns:a16="http://schemas.microsoft.com/office/drawing/2014/main" id="{BA925DF7-DEC6-B245-A396-E07471C72AF8}"/>
              </a:ext>
            </a:extLst>
          </p:cNvPr>
          <p:cNvSpPr txBox="1"/>
          <p:nvPr/>
        </p:nvSpPr>
        <p:spPr>
          <a:xfrm>
            <a:off x="3159690" y="5585902"/>
            <a:ext cx="6439991" cy="633758"/>
          </a:xfrm>
          <a:prstGeom prst="rect">
            <a:avLst/>
          </a:prstGeom>
        </p:spPr>
        <p:txBody>
          <a:bodyPr vert="horz" lIns="91440" tIns="45720" rIns="91440" bIns="45720" rtlCol="0" anchor="b">
            <a:normAutofit fontScale="92500" lnSpcReduction="20000"/>
          </a:bodyPr>
          <a:lstStyle/>
          <a:p>
            <a:r>
              <a:rPr lang="en-US" sz="2600" b="1" dirty="0">
                <a:solidFill>
                  <a:srgbClr val="F4A40A"/>
                </a:solidFill>
                <a:latin typeface="Open Sans SemiBold" panose="020B0606030504020204" pitchFamily="34" charset="0"/>
                <a:ea typeface="Open Sans SemiBold" panose="020B0606030504020204" pitchFamily="34" charset="0"/>
                <a:cs typeface="Open Sans SemiBold" panose="020B0606030504020204" pitchFamily="34" charset="0"/>
              </a:rPr>
              <a:t>Supervised Model: Classification</a:t>
            </a:r>
          </a:p>
          <a:p>
            <a:r>
              <a:rPr lang="en-US" sz="1900" b="1" dirty="0">
                <a:latin typeface="Open Sans SemiBold" panose="020B0606030504020204" pitchFamily="34" charset="0"/>
                <a:ea typeface="Open Sans SemiBold" panose="020B0606030504020204" pitchFamily="34" charset="0"/>
                <a:cs typeface="Open Sans SemiBold" panose="020B0606030504020204" pitchFamily="34" charset="0"/>
              </a:rPr>
              <a:t>Create a product recommendation system</a:t>
            </a:r>
          </a:p>
        </p:txBody>
      </p:sp>
      <p:sp>
        <p:nvSpPr>
          <p:cNvPr id="2" name="Slide Number Placeholder 1">
            <a:extLst>
              <a:ext uri="{FF2B5EF4-FFF2-40B4-BE49-F238E27FC236}">
                <a16:creationId xmlns:a16="http://schemas.microsoft.com/office/drawing/2014/main" id="{681B9E25-B808-0740-ACC2-1504E76C482E}"/>
              </a:ext>
            </a:extLst>
          </p:cNvPr>
          <p:cNvSpPr>
            <a:spLocks noGrp="1"/>
          </p:cNvSpPr>
          <p:nvPr>
            <p:ph type="sldNum" sz="quarter" idx="12"/>
          </p:nvPr>
        </p:nvSpPr>
        <p:spPr/>
        <p:txBody>
          <a:bodyPr/>
          <a:lstStyle/>
          <a:p>
            <a:r>
              <a:rPr lang="en-US" dirty="0"/>
              <a:t>1</a:t>
            </a:r>
          </a:p>
        </p:txBody>
      </p:sp>
      <p:sp>
        <p:nvSpPr>
          <p:cNvPr id="19" name="内容占位符 2">
            <a:extLst>
              <a:ext uri="{FF2B5EF4-FFF2-40B4-BE49-F238E27FC236}">
                <a16:creationId xmlns:a16="http://schemas.microsoft.com/office/drawing/2014/main" id="{43D2DE1B-1F87-0D43-AA2D-E970DF648543}"/>
              </a:ext>
            </a:extLst>
          </p:cNvPr>
          <p:cNvSpPr txBox="1">
            <a:spLocks/>
          </p:cNvSpPr>
          <p:nvPr/>
        </p:nvSpPr>
        <p:spPr>
          <a:xfrm>
            <a:off x="795601" y="915021"/>
            <a:ext cx="10293531" cy="107466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a:buClr>
                <a:srgbClr val="384646"/>
              </a:buClr>
            </a:pPr>
            <a:r>
              <a:rPr lang="en-US" sz="1800"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Boulder Expeditions is an online Biking company focused on Mountain and Touring bikes. </a:t>
            </a:r>
          </a:p>
          <a:p>
            <a:pPr>
              <a:buClr>
                <a:srgbClr val="384646"/>
              </a:buClr>
            </a:pPr>
            <a:r>
              <a:rPr lang="en-US" sz="1800"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The company takes a data-driven approach to examine and organize data with the goal of better serving customers.</a:t>
            </a:r>
          </a:p>
          <a:p>
            <a:pPr marL="457200" lvl="1" indent="0">
              <a:buClr>
                <a:srgbClr val="424A4C"/>
              </a:buClr>
              <a:buNone/>
            </a:pPr>
            <a:endParaRPr lang="en-US" sz="2000" b="1" dirty="0">
              <a:solidFill>
                <a:srgbClr val="384646"/>
              </a:solidFill>
            </a:endParaRPr>
          </a:p>
        </p:txBody>
      </p:sp>
    </p:spTree>
    <p:extLst>
      <p:ext uri="{BB962C8B-B14F-4D97-AF65-F5344CB8AC3E}">
        <p14:creationId xmlns:p14="http://schemas.microsoft.com/office/powerpoint/2010/main" val="30126738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F6AA45-8787-45E9-8147-A60F1E9CA869}"/>
              </a:ext>
            </a:extLst>
          </p:cNvPr>
          <p:cNvSpPr>
            <a:spLocks noGrp="1"/>
          </p:cNvSpPr>
          <p:nvPr>
            <p:ph type="title"/>
          </p:nvPr>
        </p:nvSpPr>
        <p:spPr>
          <a:xfrm>
            <a:off x="646111" y="498046"/>
            <a:ext cx="9404723" cy="699818"/>
          </a:xfrm>
        </p:spPr>
        <p:txBody>
          <a:bodyPr/>
          <a:lstStyle/>
          <a:p>
            <a:r>
              <a:rPr lang="en-US" sz="3000" b="1" dirty="0">
                <a:solidFill>
                  <a:srgbClr val="424A4C"/>
                </a:solidFill>
              </a:rPr>
              <a:t>Summary</a:t>
            </a:r>
            <a:br>
              <a:rPr lang="en-US" sz="3000" b="1" dirty="0">
                <a:solidFill>
                  <a:srgbClr val="424A4C"/>
                </a:solidFill>
              </a:rPr>
            </a:br>
            <a:endParaRPr lang="en-US" sz="3000" dirty="0">
              <a:solidFill>
                <a:srgbClr val="424A4C"/>
              </a:solidFill>
            </a:endParaRPr>
          </a:p>
        </p:txBody>
      </p:sp>
      <p:sp>
        <p:nvSpPr>
          <p:cNvPr id="3" name="内容占位符 2">
            <a:extLst>
              <a:ext uri="{FF2B5EF4-FFF2-40B4-BE49-F238E27FC236}">
                <a16:creationId xmlns:a16="http://schemas.microsoft.com/office/drawing/2014/main" id="{DE6D87C7-261E-4144-9292-BE77C775BDCD}"/>
              </a:ext>
            </a:extLst>
          </p:cNvPr>
          <p:cNvSpPr>
            <a:spLocks noGrp="1"/>
          </p:cNvSpPr>
          <p:nvPr>
            <p:ph idx="1"/>
          </p:nvPr>
        </p:nvSpPr>
        <p:spPr>
          <a:xfrm>
            <a:off x="646111" y="1642693"/>
            <a:ext cx="10675032" cy="4193212"/>
          </a:xfrm>
        </p:spPr>
        <p:txBody>
          <a:bodyPr>
            <a:normAutofit/>
          </a:bodyPr>
          <a:lstStyle/>
          <a:p>
            <a:pPr marL="457200" indent="-457200">
              <a:buClr>
                <a:srgbClr val="424A4C"/>
              </a:buClr>
              <a:buFont typeface="+mj-lt"/>
              <a:buAutoNum type="arabicParenR"/>
            </a:pPr>
            <a:r>
              <a:rPr lang="en-US" sz="2200" b="1" dirty="0">
                <a:solidFill>
                  <a:srgbClr val="424A4C"/>
                </a:solidFill>
                <a:latin typeface="+mn-lt"/>
              </a:rPr>
              <a:t>We successfully built up </a:t>
            </a:r>
            <a:r>
              <a:rPr lang="en-US" sz="2200" b="1" dirty="0">
                <a:solidFill>
                  <a:srgbClr val="F4A40A"/>
                </a:solidFill>
                <a:latin typeface="+mn-lt"/>
              </a:rPr>
              <a:t>customer segments </a:t>
            </a:r>
            <a:r>
              <a:rPr lang="en-US" sz="2200" b="1" dirty="0">
                <a:solidFill>
                  <a:srgbClr val="424A4C"/>
                </a:solidFill>
              </a:rPr>
              <a:t>using unsupervised model </a:t>
            </a:r>
            <a:r>
              <a:rPr lang="en-US" sz="2200" b="1" dirty="0">
                <a:solidFill>
                  <a:srgbClr val="424A4C"/>
                </a:solidFill>
                <a:latin typeface="+mn-lt"/>
              </a:rPr>
              <a:t>through  </a:t>
            </a:r>
            <a:r>
              <a:rPr lang="en-US" sz="2200" b="1" dirty="0">
                <a:solidFill>
                  <a:srgbClr val="F4A40A"/>
                </a:solidFill>
                <a:latin typeface="+mn-lt"/>
              </a:rPr>
              <a:t>K-Means.</a:t>
            </a:r>
          </a:p>
          <a:p>
            <a:pPr marL="457200" indent="-457200">
              <a:buClr>
                <a:srgbClr val="424A4C"/>
              </a:buClr>
              <a:buFont typeface="+mj-lt"/>
              <a:buAutoNum type="arabicParenR"/>
            </a:pPr>
            <a:endParaRPr lang="en-US" sz="2200" b="1" dirty="0">
              <a:latin typeface="+mn-lt"/>
            </a:endParaRPr>
          </a:p>
          <a:p>
            <a:pPr marL="457200" indent="-457200">
              <a:buClr>
                <a:srgbClr val="424A4C"/>
              </a:buClr>
              <a:buFont typeface="+mj-lt"/>
              <a:buAutoNum type="arabicParenR"/>
            </a:pPr>
            <a:r>
              <a:rPr lang="en-US" sz="2200" b="1" dirty="0">
                <a:solidFill>
                  <a:srgbClr val="424A4C"/>
                </a:solidFill>
                <a:latin typeface="+mn-lt"/>
              </a:rPr>
              <a:t>We were able to </a:t>
            </a:r>
            <a:r>
              <a:rPr lang="en-US" sz="2200" b="1" dirty="0">
                <a:solidFill>
                  <a:srgbClr val="384646"/>
                </a:solidFill>
                <a:latin typeface="+mn-lt"/>
              </a:rPr>
              <a:t>predict the</a:t>
            </a:r>
            <a:r>
              <a:rPr lang="en-US" sz="2200" b="1" dirty="0">
                <a:solidFill>
                  <a:srgbClr val="F4A40A"/>
                </a:solidFill>
                <a:latin typeface="+mn-lt"/>
              </a:rPr>
              <a:t> profit margin</a:t>
            </a:r>
            <a:r>
              <a:rPr lang="en-US" sz="2200" b="1" dirty="0">
                <a:solidFill>
                  <a:srgbClr val="424A4C"/>
                </a:solidFill>
                <a:latin typeface="+mn-lt"/>
              </a:rPr>
              <a:t> using </a:t>
            </a:r>
            <a:r>
              <a:rPr lang="en-US" sz="2200" b="1" dirty="0">
                <a:solidFill>
                  <a:srgbClr val="424A4C"/>
                </a:solidFill>
              </a:rPr>
              <a:t>supervised regression model </a:t>
            </a:r>
            <a:r>
              <a:rPr lang="en-US" sz="2200" b="1" dirty="0">
                <a:solidFill>
                  <a:srgbClr val="424A4C"/>
                </a:solidFill>
                <a:latin typeface="+mn-lt"/>
              </a:rPr>
              <a:t>through </a:t>
            </a:r>
            <a:r>
              <a:rPr lang="en-US" sz="2200" b="1" dirty="0">
                <a:solidFill>
                  <a:srgbClr val="F4A40A"/>
                </a:solidFill>
                <a:latin typeface="+mn-lt"/>
              </a:rPr>
              <a:t>Linear Regression with Ordinary Least Square. </a:t>
            </a:r>
          </a:p>
          <a:p>
            <a:pPr marL="457200" indent="-457200">
              <a:buClr>
                <a:srgbClr val="424A4C"/>
              </a:buClr>
              <a:buFont typeface="+mj-lt"/>
              <a:buAutoNum type="arabicParenR"/>
            </a:pPr>
            <a:endParaRPr lang="en-US" sz="2200" b="1" dirty="0">
              <a:latin typeface="+mn-lt"/>
            </a:endParaRPr>
          </a:p>
          <a:p>
            <a:pPr marL="457200" indent="-457200">
              <a:buClr>
                <a:srgbClr val="424A4C"/>
              </a:buClr>
              <a:buFont typeface="+mj-lt"/>
              <a:buAutoNum type="arabicParenR"/>
            </a:pPr>
            <a:r>
              <a:rPr lang="en-US" sz="2200" b="1" dirty="0">
                <a:solidFill>
                  <a:srgbClr val="424A4C"/>
                </a:solidFill>
                <a:latin typeface="+mn-lt"/>
              </a:rPr>
              <a:t>We were able to </a:t>
            </a:r>
            <a:r>
              <a:rPr lang="en-US" sz="2200" b="1" dirty="0">
                <a:solidFill>
                  <a:srgbClr val="424A4C"/>
                </a:solidFill>
              </a:rPr>
              <a:t>predict </a:t>
            </a:r>
            <a:r>
              <a:rPr lang="en-US" sz="2200" b="1" dirty="0">
                <a:solidFill>
                  <a:srgbClr val="F4A40A"/>
                </a:solidFill>
                <a:latin typeface="+mn-lt"/>
              </a:rPr>
              <a:t>product model names </a:t>
            </a:r>
            <a:r>
              <a:rPr lang="en-US" sz="2200" b="1" dirty="0">
                <a:solidFill>
                  <a:srgbClr val="424A4C"/>
                </a:solidFill>
                <a:latin typeface="+mn-lt"/>
              </a:rPr>
              <a:t>using </a:t>
            </a:r>
            <a:r>
              <a:rPr lang="en-US" sz="2200" b="1" dirty="0">
                <a:solidFill>
                  <a:srgbClr val="424A4C"/>
                </a:solidFill>
              </a:rPr>
              <a:t>supervised classification model</a:t>
            </a:r>
            <a:r>
              <a:rPr lang="en-US" sz="2200" b="1" dirty="0">
                <a:solidFill>
                  <a:srgbClr val="424A4C"/>
                </a:solidFill>
                <a:latin typeface="+mn-lt"/>
              </a:rPr>
              <a:t> </a:t>
            </a:r>
            <a:r>
              <a:rPr lang="en-US" sz="2200" b="1" dirty="0">
                <a:solidFill>
                  <a:srgbClr val="424A4C"/>
                </a:solidFill>
              </a:rPr>
              <a:t>through </a:t>
            </a:r>
            <a:r>
              <a:rPr lang="en-US" sz="2200" b="1" dirty="0">
                <a:solidFill>
                  <a:srgbClr val="F4A40A"/>
                </a:solidFill>
              </a:rPr>
              <a:t>Classification Tree.</a:t>
            </a:r>
            <a:endParaRPr lang="en-US" sz="2200" b="1" dirty="0">
              <a:solidFill>
                <a:srgbClr val="F4A40A"/>
              </a:solidFill>
              <a:latin typeface="+mn-lt"/>
            </a:endParaRPr>
          </a:p>
          <a:p>
            <a:pPr>
              <a:buClr>
                <a:srgbClr val="424A4C"/>
              </a:buClr>
            </a:pPr>
            <a:endParaRPr lang="en-US" sz="2200" dirty="0">
              <a:latin typeface="+mn-lt"/>
            </a:endParaRPr>
          </a:p>
        </p:txBody>
      </p:sp>
      <p:sp>
        <p:nvSpPr>
          <p:cNvPr id="4" name="Slide Number Placeholder 3">
            <a:extLst>
              <a:ext uri="{FF2B5EF4-FFF2-40B4-BE49-F238E27FC236}">
                <a16:creationId xmlns:a16="http://schemas.microsoft.com/office/drawing/2014/main" id="{608CAC18-4C6F-6347-A90B-2993DB6430E3}"/>
              </a:ext>
            </a:extLst>
          </p:cNvPr>
          <p:cNvSpPr>
            <a:spLocks noGrp="1"/>
          </p:cNvSpPr>
          <p:nvPr>
            <p:ph type="sldNum" sz="quarter" idx="12"/>
          </p:nvPr>
        </p:nvSpPr>
        <p:spPr/>
        <p:txBody>
          <a:bodyPr/>
          <a:lstStyle/>
          <a:p>
            <a:fld id="{D57F1E4F-1CFF-5643-939E-02111984F565}" type="slidenum">
              <a:rPr lang="en-US" smtClean="0"/>
              <a:t>19</a:t>
            </a:fld>
            <a:endParaRPr lang="en-US" dirty="0"/>
          </a:p>
        </p:txBody>
      </p:sp>
    </p:spTree>
    <p:extLst>
      <p:ext uri="{BB962C8B-B14F-4D97-AF65-F5344CB8AC3E}">
        <p14:creationId xmlns:p14="http://schemas.microsoft.com/office/powerpoint/2010/main" val="16375873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drawing&#10;&#10;Description automatically generated">
            <a:extLst>
              <a:ext uri="{FF2B5EF4-FFF2-40B4-BE49-F238E27FC236}">
                <a16:creationId xmlns:a16="http://schemas.microsoft.com/office/drawing/2014/main" id="{E3FDBD6F-54D4-3A49-A138-6A2E11C38C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22917" y="2052638"/>
            <a:ext cx="6507942" cy="4195762"/>
          </a:xfrm>
        </p:spPr>
      </p:pic>
      <p:pic>
        <p:nvPicPr>
          <p:cNvPr id="7" name="Picture 6" descr="A picture containing drawing&#10;&#10;Description automatically generated">
            <a:extLst>
              <a:ext uri="{FF2B5EF4-FFF2-40B4-BE49-F238E27FC236}">
                <a16:creationId xmlns:a16="http://schemas.microsoft.com/office/drawing/2014/main" id="{B90E1CEE-2414-DC48-BADF-68E29BA6B8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2917" y="1092200"/>
            <a:ext cx="7327900" cy="4724400"/>
          </a:xfrm>
          <a:prstGeom prst="rect">
            <a:avLst/>
          </a:prstGeom>
        </p:spPr>
      </p:pic>
      <p:sp>
        <p:nvSpPr>
          <p:cNvPr id="2" name="Slide Number Placeholder 1">
            <a:extLst>
              <a:ext uri="{FF2B5EF4-FFF2-40B4-BE49-F238E27FC236}">
                <a16:creationId xmlns:a16="http://schemas.microsoft.com/office/drawing/2014/main" id="{B0514907-EAED-C94E-928A-B2BF5C0CDFEA}"/>
              </a:ext>
            </a:extLst>
          </p:cNvPr>
          <p:cNvSpPr>
            <a:spLocks noGrp="1"/>
          </p:cNvSpPr>
          <p:nvPr>
            <p:ph type="sldNum" sz="quarter" idx="12"/>
          </p:nvPr>
        </p:nvSpPr>
        <p:spPr/>
        <p:txBody>
          <a:bodyPr/>
          <a:lstStyle/>
          <a:p>
            <a:fld id="{D57F1E4F-1CFF-5643-939E-02111984F565}" type="slidenum">
              <a:rPr lang="en-US" smtClean="0"/>
              <a:t>20</a:t>
            </a:fld>
            <a:endParaRPr lang="en-US" dirty="0"/>
          </a:p>
        </p:txBody>
      </p:sp>
    </p:spTree>
    <p:extLst>
      <p:ext uri="{BB962C8B-B14F-4D97-AF65-F5344CB8AC3E}">
        <p14:creationId xmlns:p14="http://schemas.microsoft.com/office/powerpoint/2010/main" val="2650964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9E5EC0B8-D35A-1149-B5E3-712CB326EEE6}"/>
              </a:ext>
            </a:extLst>
          </p:cNvPr>
          <p:cNvSpPr txBox="1"/>
          <p:nvPr/>
        </p:nvSpPr>
        <p:spPr>
          <a:xfrm>
            <a:off x="8537826" y="3993370"/>
            <a:ext cx="3479895" cy="2554545"/>
          </a:xfrm>
          <a:prstGeom prst="rect">
            <a:avLst/>
          </a:prstGeom>
          <a:noFill/>
        </p:spPr>
        <p:txBody>
          <a:bodyPr wrap="square" rtlCol="0">
            <a:spAutoFit/>
          </a:bodyPr>
          <a:lstStyle/>
          <a:p>
            <a:r>
              <a:rPr lang="en-US" sz="40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Select</a:t>
            </a:r>
          </a:p>
          <a:p>
            <a:r>
              <a:rPr lang="en-US" sz="40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Transactions </a:t>
            </a:r>
          </a:p>
          <a:p>
            <a:r>
              <a:rPr lang="en-US" sz="40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Related to </a:t>
            </a:r>
            <a:r>
              <a:rPr lang="en-US" sz="4000" b="1" dirty="0">
                <a:solidFill>
                  <a:srgbClr val="28AA69"/>
                </a:solidFill>
                <a:latin typeface="Open Sans" panose="020B0606030504020204" pitchFamily="34" charset="0"/>
                <a:ea typeface="Open Sans" panose="020B0606030504020204" pitchFamily="34" charset="0"/>
                <a:cs typeface="Open Sans" panose="020B0606030504020204" pitchFamily="34" charset="0"/>
              </a:rPr>
              <a:t>Bicycles</a:t>
            </a:r>
          </a:p>
        </p:txBody>
      </p:sp>
      <p:sp>
        <p:nvSpPr>
          <p:cNvPr id="3" name="TextBox 2">
            <a:extLst>
              <a:ext uri="{FF2B5EF4-FFF2-40B4-BE49-F238E27FC236}">
                <a16:creationId xmlns:a16="http://schemas.microsoft.com/office/drawing/2014/main" id="{4DE47B36-24A2-F840-8E65-9623D01A3971}"/>
              </a:ext>
            </a:extLst>
          </p:cNvPr>
          <p:cNvSpPr txBox="1"/>
          <p:nvPr/>
        </p:nvSpPr>
        <p:spPr>
          <a:xfrm>
            <a:off x="365475" y="384751"/>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Data Understanding</a:t>
            </a:r>
          </a:p>
        </p:txBody>
      </p:sp>
      <p:sp>
        <p:nvSpPr>
          <p:cNvPr id="4" name="Rectangle 3">
            <a:extLst>
              <a:ext uri="{FF2B5EF4-FFF2-40B4-BE49-F238E27FC236}">
                <a16:creationId xmlns:a16="http://schemas.microsoft.com/office/drawing/2014/main" id="{53C42747-E8E6-8344-93AD-07D040352313}"/>
              </a:ext>
            </a:extLst>
          </p:cNvPr>
          <p:cNvSpPr/>
          <p:nvPr/>
        </p:nvSpPr>
        <p:spPr>
          <a:xfrm>
            <a:off x="365475" y="1142422"/>
            <a:ext cx="2408548" cy="5320815"/>
          </a:xfrm>
          <a:prstGeom prst="rect">
            <a:avLst/>
          </a:prstGeom>
          <a:solidFill>
            <a:srgbClr val="24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499103E-B931-8143-8B47-2AD6EA5EBAD0}"/>
              </a:ext>
            </a:extLst>
          </p:cNvPr>
          <p:cNvSpPr txBox="1"/>
          <p:nvPr/>
        </p:nvSpPr>
        <p:spPr>
          <a:xfrm>
            <a:off x="468217" y="4809360"/>
            <a:ext cx="2693769" cy="1323439"/>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sz="8000" b="1" dirty="0">
                <a:latin typeface="Open Sans" panose="020B0606030504020204" pitchFamily="34" charset="0"/>
                <a:ea typeface="Open Sans" panose="020B0606030504020204" pitchFamily="34" charset="0"/>
                <a:cs typeface="Open Sans" panose="020B0606030504020204" pitchFamily="34" charset="0"/>
              </a:rPr>
              <a:t>56K</a:t>
            </a:r>
            <a:endParaRPr kumimoji="0" lang="en-US" sz="72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F3824A6F-E0BF-8C42-A391-925AD4BC6FE6}"/>
              </a:ext>
            </a:extLst>
          </p:cNvPr>
          <p:cNvSpPr txBox="1"/>
          <p:nvPr/>
        </p:nvSpPr>
        <p:spPr>
          <a:xfrm>
            <a:off x="468217" y="5879428"/>
            <a:ext cx="2305806" cy="46166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Transactions</a:t>
            </a:r>
          </a:p>
        </p:txBody>
      </p:sp>
      <p:pic>
        <p:nvPicPr>
          <p:cNvPr id="2" name="Picture 1">
            <a:extLst>
              <a:ext uri="{FF2B5EF4-FFF2-40B4-BE49-F238E27FC236}">
                <a16:creationId xmlns:a16="http://schemas.microsoft.com/office/drawing/2014/main" id="{4D20D4B8-6398-F84A-8962-6E630550BAD2}"/>
              </a:ext>
            </a:extLst>
          </p:cNvPr>
          <p:cNvPicPr>
            <a:picLocks noChangeAspect="1"/>
          </p:cNvPicPr>
          <p:nvPr/>
        </p:nvPicPr>
        <p:blipFill>
          <a:blip r:embed="rId2"/>
          <a:stretch>
            <a:fillRect/>
          </a:stretch>
        </p:blipFill>
        <p:spPr>
          <a:xfrm>
            <a:off x="5512240" y="3269829"/>
            <a:ext cx="2874067" cy="3193408"/>
          </a:xfrm>
          <a:prstGeom prst="rect">
            <a:avLst/>
          </a:prstGeom>
          <a:ln w="57150">
            <a:solidFill>
              <a:srgbClr val="242626"/>
            </a:solidFill>
            <a:miter lim="800000"/>
          </a:ln>
          <a:effectLst>
            <a:softEdge rad="0"/>
          </a:effectLst>
        </p:spPr>
      </p:pic>
      <p:sp>
        <p:nvSpPr>
          <p:cNvPr id="9" name="Rectangle 8">
            <a:extLst>
              <a:ext uri="{FF2B5EF4-FFF2-40B4-BE49-F238E27FC236}">
                <a16:creationId xmlns:a16="http://schemas.microsoft.com/office/drawing/2014/main" id="{5DE4336C-1FE0-9A48-A55B-D04F561C606F}"/>
              </a:ext>
            </a:extLst>
          </p:cNvPr>
          <p:cNvSpPr/>
          <p:nvPr/>
        </p:nvSpPr>
        <p:spPr>
          <a:xfrm>
            <a:off x="2938857" y="3186979"/>
            <a:ext cx="2408548" cy="1931279"/>
          </a:xfrm>
          <a:prstGeom prst="rect">
            <a:avLst/>
          </a:prstGeom>
          <a:solidFill>
            <a:srgbClr val="56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B739AFB-C232-7641-83BA-59A03C3ACD2D}"/>
              </a:ext>
            </a:extLst>
          </p:cNvPr>
          <p:cNvSpPr txBox="1"/>
          <p:nvPr/>
        </p:nvSpPr>
        <p:spPr>
          <a:xfrm>
            <a:off x="2990228" y="4287261"/>
            <a:ext cx="2305806" cy="830997"/>
          </a:xfrm>
          <a:prstGeom prst="rect">
            <a:avLst/>
          </a:prstGeom>
          <a:noFill/>
          <a:ln>
            <a:noFill/>
          </a:ln>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Customer Demographic</a:t>
            </a:r>
          </a:p>
        </p:txBody>
      </p:sp>
      <p:sp>
        <p:nvSpPr>
          <p:cNvPr id="11" name="Rectangle 10">
            <a:extLst>
              <a:ext uri="{FF2B5EF4-FFF2-40B4-BE49-F238E27FC236}">
                <a16:creationId xmlns:a16="http://schemas.microsoft.com/office/drawing/2014/main" id="{027EC11F-9D27-A446-8B70-B084719CA02F}"/>
              </a:ext>
            </a:extLst>
          </p:cNvPr>
          <p:cNvSpPr/>
          <p:nvPr/>
        </p:nvSpPr>
        <p:spPr>
          <a:xfrm>
            <a:off x="2938857" y="5270643"/>
            <a:ext cx="2408548" cy="1202606"/>
          </a:xfrm>
          <a:prstGeom prst="rect">
            <a:avLst/>
          </a:prstGeom>
          <a:solidFill>
            <a:srgbClr val="434B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F72918B4-2C23-234E-AAEB-A09B7B7C7BAC}"/>
              </a:ext>
            </a:extLst>
          </p:cNvPr>
          <p:cNvSpPr txBox="1"/>
          <p:nvPr/>
        </p:nvSpPr>
        <p:spPr>
          <a:xfrm>
            <a:off x="2990228" y="5623191"/>
            <a:ext cx="2305806" cy="830997"/>
          </a:xfrm>
          <a:prstGeom prst="rect">
            <a:avLst/>
          </a:prstGeom>
          <a:noFill/>
          <a:ln>
            <a:noFill/>
          </a:ln>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Order</a:t>
            </a:r>
            <a:r>
              <a:rPr kumimoji="0" lang="en-US" sz="2400" b="1" u="none" strike="noStrike" kern="1200" cap="none" spc="0" normalizeH="0" baseline="0" noProof="0" dirty="0">
                <a:ln>
                  <a:noFill/>
                </a:ln>
                <a:solidFill>
                  <a:schemeClr val="bg1"/>
                </a:solidFill>
                <a:effectLst/>
                <a:uLnTx/>
                <a:uFillTx/>
                <a:latin typeface="Open Sans" panose="020B0606030504020204" pitchFamily="34" charset="0"/>
                <a:ea typeface="Open Sans" panose="020B0606030504020204" pitchFamily="34" charset="0"/>
                <a:cs typeface="Open Sans" panose="020B0606030504020204" pitchFamily="34" charset="0"/>
              </a:rPr>
              <a:t> </a:t>
            </a:r>
            <a:r>
              <a:rPr kumimoji="0" lang="en-US" sz="24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Information</a:t>
            </a:r>
          </a:p>
        </p:txBody>
      </p:sp>
      <p:sp>
        <p:nvSpPr>
          <p:cNvPr id="13" name="TextBox 12">
            <a:extLst>
              <a:ext uri="{FF2B5EF4-FFF2-40B4-BE49-F238E27FC236}">
                <a16:creationId xmlns:a16="http://schemas.microsoft.com/office/drawing/2014/main" id="{80F7CAC0-BD23-8F40-AEE6-8892ED368779}"/>
              </a:ext>
            </a:extLst>
          </p:cNvPr>
          <p:cNvSpPr txBox="1"/>
          <p:nvPr/>
        </p:nvSpPr>
        <p:spPr>
          <a:xfrm>
            <a:off x="2774023" y="2346499"/>
            <a:ext cx="5763803" cy="923330"/>
          </a:xfrm>
          <a:prstGeom prst="rect">
            <a:avLst/>
          </a:prstGeom>
          <a:noFill/>
          <a:ln>
            <a:noFill/>
          </a:ln>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5400" b="1" u="none" strike="noStrike" kern="1200" cap="none" spc="0" normalizeH="0" baseline="0" noProof="0" dirty="0">
                <a:ln>
                  <a:noFill/>
                </a:ln>
                <a:solidFill>
                  <a:schemeClr val="accent2"/>
                </a:solidFill>
                <a:effectLst/>
                <a:uLnTx/>
                <a:uFillTx/>
                <a:latin typeface="Open Sans" panose="020B0606030504020204" pitchFamily="34" charset="0"/>
                <a:ea typeface="Open Sans" panose="020B0606030504020204" pitchFamily="34" charset="0"/>
                <a:cs typeface="Open Sans" panose="020B0606030504020204" pitchFamily="34" charset="0"/>
              </a:rPr>
              <a:t>18 Columns</a:t>
            </a:r>
          </a:p>
        </p:txBody>
      </p:sp>
      <p:pic>
        <p:nvPicPr>
          <p:cNvPr id="15" name="Graphic 14" descr="Cycling">
            <a:extLst>
              <a:ext uri="{FF2B5EF4-FFF2-40B4-BE49-F238E27FC236}">
                <a16:creationId xmlns:a16="http://schemas.microsoft.com/office/drawing/2014/main" id="{6CC91083-034D-4147-AEED-8C63AE98B16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659006" y="5825716"/>
            <a:ext cx="569087" cy="569087"/>
          </a:xfrm>
          <a:prstGeom prst="rect">
            <a:avLst/>
          </a:prstGeom>
        </p:spPr>
      </p:pic>
      <p:sp>
        <p:nvSpPr>
          <p:cNvPr id="7" name="Slide Number Placeholder 6">
            <a:extLst>
              <a:ext uri="{FF2B5EF4-FFF2-40B4-BE49-F238E27FC236}">
                <a16:creationId xmlns:a16="http://schemas.microsoft.com/office/drawing/2014/main" id="{4CA2D58B-44AC-4B4F-B0C8-03788BE6BD2E}"/>
              </a:ext>
            </a:extLst>
          </p:cNvPr>
          <p:cNvSpPr>
            <a:spLocks noGrp="1"/>
          </p:cNvSpPr>
          <p:nvPr>
            <p:ph type="sldNum" sz="quarter" idx="12"/>
          </p:nvPr>
        </p:nvSpPr>
        <p:spPr/>
        <p:txBody>
          <a:bodyPr/>
          <a:lstStyle/>
          <a:p>
            <a:fld id="{EC94679D-056F-8C49-8B22-1B101A860946}" type="slidenum">
              <a:rPr lang="en-US" smtClean="0"/>
              <a:t>2</a:t>
            </a:fld>
            <a:endParaRPr lang="en-US"/>
          </a:p>
        </p:txBody>
      </p:sp>
    </p:spTree>
    <p:extLst>
      <p:ext uri="{BB962C8B-B14F-4D97-AF65-F5344CB8AC3E}">
        <p14:creationId xmlns:p14="http://schemas.microsoft.com/office/powerpoint/2010/main" val="506837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1F35059-8A3F-DF41-A913-1D6C87D9B58C}"/>
              </a:ext>
            </a:extLst>
          </p:cNvPr>
          <p:cNvPicPr>
            <a:picLocks noChangeAspect="1"/>
          </p:cNvPicPr>
          <p:nvPr/>
        </p:nvPicPr>
        <p:blipFill>
          <a:blip r:embed="rId2"/>
          <a:stretch>
            <a:fillRect/>
          </a:stretch>
        </p:blipFill>
        <p:spPr>
          <a:xfrm>
            <a:off x="332197" y="916197"/>
            <a:ext cx="5550010" cy="2710581"/>
          </a:xfrm>
          <a:prstGeom prst="rect">
            <a:avLst/>
          </a:prstGeom>
        </p:spPr>
      </p:pic>
      <p:sp>
        <p:nvSpPr>
          <p:cNvPr id="3" name="TextBox 2">
            <a:extLst>
              <a:ext uri="{FF2B5EF4-FFF2-40B4-BE49-F238E27FC236}">
                <a16:creationId xmlns:a16="http://schemas.microsoft.com/office/drawing/2014/main" id="{C314A583-CA81-824F-8BD4-081E0535D0C8}"/>
              </a:ext>
            </a:extLst>
          </p:cNvPr>
          <p:cNvSpPr txBox="1"/>
          <p:nvPr/>
        </p:nvSpPr>
        <p:spPr>
          <a:xfrm>
            <a:off x="365475" y="384751"/>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Data Preparation</a:t>
            </a:r>
          </a:p>
        </p:txBody>
      </p:sp>
      <p:sp>
        <p:nvSpPr>
          <p:cNvPr id="4" name="TextBox 3">
            <a:extLst>
              <a:ext uri="{FF2B5EF4-FFF2-40B4-BE49-F238E27FC236}">
                <a16:creationId xmlns:a16="http://schemas.microsoft.com/office/drawing/2014/main" id="{EC433B6E-4598-4341-81BA-896004C21716}"/>
              </a:ext>
            </a:extLst>
          </p:cNvPr>
          <p:cNvSpPr txBox="1"/>
          <p:nvPr/>
        </p:nvSpPr>
        <p:spPr>
          <a:xfrm>
            <a:off x="411709" y="4217542"/>
            <a:ext cx="5763803" cy="1969770"/>
          </a:xfrm>
          <a:prstGeom prst="rect">
            <a:avLst/>
          </a:prstGeom>
          <a:noFill/>
          <a:ln>
            <a:noFill/>
          </a:ln>
        </p:spPr>
        <p:txBody>
          <a:bodyPr wrap="square" rtlCol="0">
            <a:spAutoFit/>
          </a:bodyPr>
          <a:lstStyle/>
          <a:p>
            <a:pPr marL="0" marR="0" lvl="0" indent="0" defTabSz="914400" rtl="0" eaLnBrk="1" fontAlgn="auto" latinLnBrk="0" hangingPunct="1">
              <a:spcBef>
                <a:spcPts val="0"/>
              </a:spcBef>
              <a:spcAft>
                <a:spcPts val="0"/>
              </a:spcAft>
              <a:buClrTx/>
              <a:buSzTx/>
              <a:buFontTx/>
              <a:buNone/>
              <a:tabLst/>
              <a:defRPr/>
            </a:pPr>
            <a:r>
              <a:rPr kumimoji="0" lang="en-US" sz="4200" b="1" u="none" strike="noStrike" kern="1200" cap="none" spc="0" normalizeH="0" baseline="0" noProof="0" dirty="0">
                <a:ln>
                  <a:noFill/>
                </a:ln>
                <a:solidFill>
                  <a:schemeClr val="accent2"/>
                </a:solidFill>
                <a:effectLst/>
                <a:uLnTx/>
                <a:uFillTx/>
                <a:latin typeface="Open Sans" panose="020B0606030504020204" pitchFamily="34" charset="0"/>
                <a:ea typeface="Open Sans" panose="020B0606030504020204" pitchFamily="34" charset="0"/>
                <a:cs typeface="Open Sans" panose="020B0606030504020204" pitchFamily="34" charset="0"/>
              </a:rPr>
              <a:t>Transfer Birthdate to Age</a:t>
            </a:r>
          </a:p>
          <a:p>
            <a:pPr marL="0" marR="0" lvl="0" indent="0" defTabSz="914400" rtl="0" eaLnBrk="1" fontAlgn="auto" latinLnBrk="0" hangingPunct="1">
              <a:spcBef>
                <a:spcPts val="0"/>
              </a:spcBef>
              <a:spcAft>
                <a:spcPts val="0"/>
              </a:spcAft>
              <a:buClrTx/>
              <a:buSzTx/>
              <a:buFontTx/>
              <a:buNone/>
              <a:tabLst/>
              <a:defRPr/>
            </a:pPr>
            <a:r>
              <a:rPr lang="en-US" sz="3600" b="1" dirty="0">
                <a:solidFill>
                  <a:schemeClr val="accent2"/>
                </a:solidFill>
                <a:latin typeface="Open Sans" panose="020B0606030504020204" pitchFamily="34" charset="0"/>
                <a:ea typeface="Open Sans" panose="020B0606030504020204" pitchFamily="34" charset="0"/>
                <a:cs typeface="Open Sans" panose="020B0606030504020204" pitchFamily="34" charset="0"/>
              </a:rPr>
              <a:t>Drop Nulls in Gender</a:t>
            </a:r>
          </a:p>
          <a:p>
            <a:pPr marL="0" marR="0" lvl="0" indent="0" defTabSz="914400" rtl="0" eaLnBrk="1" fontAlgn="auto" latinLnBrk="0" hangingPunct="1">
              <a:spcBef>
                <a:spcPts val="0"/>
              </a:spcBef>
              <a:spcAft>
                <a:spcPts val="0"/>
              </a:spcAft>
              <a:buClrTx/>
              <a:buSzTx/>
              <a:buFontTx/>
              <a:buNone/>
              <a:tabLst/>
              <a:defRPr/>
            </a:pPr>
            <a:r>
              <a:rPr lang="en-US" sz="2000" b="1" dirty="0">
                <a:solidFill>
                  <a:schemeClr val="accent2"/>
                </a:solidFill>
                <a:latin typeface="Open Sans" panose="020B0606030504020204" pitchFamily="34" charset="0"/>
                <a:ea typeface="Open Sans" panose="020B0606030504020204" pitchFamily="34" charset="0"/>
                <a:cs typeface="Open Sans" panose="020B0606030504020204" pitchFamily="34" charset="0"/>
              </a:rPr>
              <a:t>Create Profit Margin Column</a:t>
            </a:r>
          </a:p>
          <a:p>
            <a:pPr marL="0" marR="0" lvl="0" indent="0" defTabSz="914400" rtl="0" eaLnBrk="1" fontAlgn="auto" latinLnBrk="0" hangingPunct="1">
              <a:spcBef>
                <a:spcPts val="0"/>
              </a:spcBef>
              <a:spcAft>
                <a:spcPts val="0"/>
              </a:spcAft>
              <a:buClrTx/>
              <a:buSzTx/>
              <a:buFontTx/>
              <a:buNone/>
              <a:tabLst/>
              <a:defRPr/>
            </a:pPr>
            <a:r>
              <a:rPr kumimoji="0" lang="en-US" sz="2400" b="1" u="none" strike="noStrike" kern="1200" cap="none" spc="0" normalizeH="0" baseline="0" noProof="0" dirty="0">
                <a:ln>
                  <a:noFill/>
                </a:ln>
                <a:solidFill>
                  <a:schemeClr val="accent2"/>
                </a:solidFill>
                <a:effectLst/>
                <a:uLnTx/>
                <a:uFillTx/>
                <a:latin typeface="Open Sans" panose="020B0606030504020204" pitchFamily="34" charset="0"/>
                <a:ea typeface="Open Sans" panose="020B0606030504020204" pitchFamily="34" charset="0"/>
                <a:cs typeface="Open Sans" panose="020B0606030504020204" pitchFamily="34" charset="0"/>
              </a:rPr>
              <a:t>Winsorization</a:t>
            </a:r>
          </a:p>
        </p:txBody>
      </p:sp>
      <p:sp>
        <p:nvSpPr>
          <p:cNvPr id="5" name="TextBox 4">
            <a:extLst>
              <a:ext uri="{FF2B5EF4-FFF2-40B4-BE49-F238E27FC236}">
                <a16:creationId xmlns:a16="http://schemas.microsoft.com/office/drawing/2014/main" id="{C6F3E929-C2AC-2541-9C06-700CC2670D96}"/>
              </a:ext>
            </a:extLst>
          </p:cNvPr>
          <p:cNvSpPr txBox="1"/>
          <p:nvPr/>
        </p:nvSpPr>
        <p:spPr>
          <a:xfrm>
            <a:off x="5275780" y="2974368"/>
            <a:ext cx="65" cy="276999"/>
          </a:xfrm>
          <a:prstGeom prst="rect">
            <a:avLst/>
          </a:prstGeom>
          <a:noFill/>
        </p:spPr>
        <p:txBody>
          <a:bodyPr wrap="none" lIns="0" tIns="0" rIns="0" bIns="0" rtlCol="0">
            <a:spAutoFit/>
          </a:bodyPr>
          <a:lstStyle/>
          <a:p>
            <a:endParaRPr lang="en-US" dirty="0"/>
          </a:p>
        </p:txBody>
      </p:sp>
      <p:sp>
        <p:nvSpPr>
          <p:cNvPr id="6" name="Down Arrow 5">
            <a:extLst>
              <a:ext uri="{FF2B5EF4-FFF2-40B4-BE49-F238E27FC236}">
                <a16:creationId xmlns:a16="http://schemas.microsoft.com/office/drawing/2014/main" id="{66EB446A-A46D-324A-A03E-DB86CC626A45}"/>
              </a:ext>
            </a:extLst>
          </p:cNvPr>
          <p:cNvSpPr/>
          <p:nvPr/>
        </p:nvSpPr>
        <p:spPr>
          <a:xfrm>
            <a:off x="2527442" y="3852809"/>
            <a:ext cx="431515" cy="477749"/>
          </a:xfrm>
          <a:prstGeom prst="downArrow">
            <a:avLst/>
          </a:prstGeom>
          <a:solidFill>
            <a:srgbClr val="3846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own Arrow 6">
            <a:extLst>
              <a:ext uri="{FF2B5EF4-FFF2-40B4-BE49-F238E27FC236}">
                <a16:creationId xmlns:a16="http://schemas.microsoft.com/office/drawing/2014/main" id="{144A8FCC-75A2-EC41-B84A-61E45884D3D1}"/>
              </a:ext>
            </a:extLst>
          </p:cNvPr>
          <p:cNvSpPr/>
          <p:nvPr/>
        </p:nvSpPr>
        <p:spPr>
          <a:xfrm rot="16200000">
            <a:off x="6538165" y="5478124"/>
            <a:ext cx="431515" cy="477749"/>
          </a:xfrm>
          <a:prstGeom prst="downArrow">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384646"/>
              </a:solidFill>
              <a:highlight>
                <a:srgbClr val="FF9409"/>
              </a:highlight>
            </a:endParaRPr>
          </a:p>
        </p:txBody>
      </p:sp>
      <p:cxnSp>
        <p:nvCxnSpPr>
          <p:cNvPr id="9" name="Straight Connector 8">
            <a:extLst>
              <a:ext uri="{FF2B5EF4-FFF2-40B4-BE49-F238E27FC236}">
                <a16:creationId xmlns:a16="http://schemas.microsoft.com/office/drawing/2014/main" id="{67EFC11B-CBE8-1549-A2F8-26AF83889FF6}"/>
              </a:ext>
            </a:extLst>
          </p:cNvPr>
          <p:cNvCxnSpPr>
            <a:cxnSpLocks/>
          </p:cNvCxnSpPr>
          <p:nvPr/>
        </p:nvCxnSpPr>
        <p:spPr>
          <a:xfrm>
            <a:off x="6277510" y="1613715"/>
            <a:ext cx="0" cy="4241049"/>
          </a:xfrm>
          <a:prstGeom prst="line">
            <a:avLst/>
          </a:prstGeom>
          <a:ln w="25400">
            <a:solidFill>
              <a:srgbClr val="434B4C"/>
            </a:solidFill>
            <a:prstDash val="dash"/>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2D0F27BD-A5D4-654E-8251-974F40D89CFB}"/>
              </a:ext>
            </a:extLst>
          </p:cNvPr>
          <p:cNvPicPr>
            <a:picLocks noChangeAspect="1"/>
          </p:cNvPicPr>
          <p:nvPr/>
        </p:nvPicPr>
        <p:blipFill rotWithShape="1">
          <a:blip r:embed="rId3"/>
          <a:srcRect/>
          <a:stretch/>
        </p:blipFill>
        <p:spPr>
          <a:xfrm>
            <a:off x="7349496" y="2580319"/>
            <a:ext cx="2962593" cy="3274445"/>
          </a:xfrm>
          <a:prstGeom prst="rect">
            <a:avLst/>
          </a:prstGeom>
          <a:ln w="76200">
            <a:solidFill>
              <a:srgbClr val="434B4C"/>
            </a:solidFill>
            <a:miter lim="800000"/>
          </a:ln>
        </p:spPr>
      </p:pic>
      <p:sp>
        <p:nvSpPr>
          <p:cNvPr id="12" name="TextBox 11">
            <a:extLst>
              <a:ext uri="{FF2B5EF4-FFF2-40B4-BE49-F238E27FC236}">
                <a16:creationId xmlns:a16="http://schemas.microsoft.com/office/drawing/2014/main" id="{9AF6A4D0-EB2B-F64A-9FE3-E40FDD4BB63C}"/>
              </a:ext>
            </a:extLst>
          </p:cNvPr>
          <p:cNvSpPr txBox="1"/>
          <p:nvPr/>
        </p:nvSpPr>
        <p:spPr>
          <a:xfrm>
            <a:off x="7186019" y="1348932"/>
            <a:ext cx="3036977" cy="11927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dirty="0">
                <a:solidFill>
                  <a:srgbClr val="434B4C"/>
                </a:solidFill>
                <a:latin typeface="Open Sans ExtraBold" panose="020B0606030504020204" pitchFamily="34" charset="0"/>
                <a:ea typeface="Open Sans ExtraBold" panose="020B0606030504020204" pitchFamily="34" charset="0"/>
                <a:cs typeface="Open Sans ExtraBold" panose="020B0606030504020204" pitchFamily="34" charset="0"/>
              </a:rPr>
              <a:t>14,138 ROWS</a:t>
            </a:r>
          </a:p>
          <a:p>
            <a:pPr>
              <a:lnSpc>
                <a:spcPct val="90000"/>
              </a:lnSpc>
              <a:spcBef>
                <a:spcPct val="0"/>
              </a:spcBef>
              <a:spcAft>
                <a:spcPts val="600"/>
              </a:spcAft>
            </a:pPr>
            <a:r>
              <a:rPr lang="en-US" sz="3600" b="1" dirty="0">
                <a:solidFill>
                  <a:srgbClr val="434B4C"/>
                </a:solidFill>
                <a:latin typeface="Open Sans ExtraBold" panose="020B0606030504020204" pitchFamily="34" charset="0"/>
                <a:ea typeface="Open Sans ExtraBold" panose="020B0606030504020204" pitchFamily="34" charset="0"/>
                <a:cs typeface="Open Sans ExtraBold" panose="020B0606030504020204" pitchFamily="34" charset="0"/>
              </a:rPr>
              <a:t>20 COLUMNS</a:t>
            </a:r>
          </a:p>
        </p:txBody>
      </p:sp>
      <p:sp>
        <p:nvSpPr>
          <p:cNvPr id="13" name="TextBox 12">
            <a:extLst>
              <a:ext uri="{FF2B5EF4-FFF2-40B4-BE49-F238E27FC236}">
                <a16:creationId xmlns:a16="http://schemas.microsoft.com/office/drawing/2014/main" id="{C518FE9F-CD78-8F41-943A-24D56B6B72A4}"/>
              </a:ext>
            </a:extLst>
          </p:cNvPr>
          <p:cNvSpPr txBox="1"/>
          <p:nvPr/>
        </p:nvSpPr>
        <p:spPr>
          <a:xfrm>
            <a:off x="10312089" y="5369797"/>
            <a:ext cx="1908322" cy="69440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dirty="0">
                <a:solidFill>
                  <a:srgbClr val="28AA69"/>
                </a:solidFill>
                <a:latin typeface="Open Sans ExtraBold" panose="020B0606030504020204" pitchFamily="34" charset="0"/>
                <a:ea typeface="Open Sans ExtraBold" panose="020B0606030504020204" pitchFamily="34" charset="0"/>
                <a:cs typeface="Open Sans ExtraBold" panose="020B0606030504020204" pitchFamily="34" charset="0"/>
              </a:rPr>
              <a:t>DONE</a:t>
            </a:r>
          </a:p>
        </p:txBody>
      </p:sp>
      <p:cxnSp>
        <p:nvCxnSpPr>
          <p:cNvPr id="14" name="Straight Connector 13">
            <a:extLst>
              <a:ext uri="{FF2B5EF4-FFF2-40B4-BE49-F238E27FC236}">
                <a16:creationId xmlns:a16="http://schemas.microsoft.com/office/drawing/2014/main" id="{35BA4825-3845-7343-9B41-323445EE6EA0}"/>
              </a:ext>
            </a:extLst>
          </p:cNvPr>
          <p:cNvCxnSpPr>
            <a:cxnSpLocks/>
          </p:cNvCxnSpPr>
          <p:nvPr/>
        </p:nvCxnSpPr>
        <p:spPr>
          <a:xfrm>
            <a:off x="569640" y="3739793"/>
            <a:ext cx="4942600" cy="0"/>
          </a:xfrm>
          <a:prstGeom prst="line">
            <a:avLst/>
          </a:prstGeom>
          <a:ln>
            <a:solidFill>
              <a:srgbClr val="434B4C"/>
            </a:solidFill>
            <a:prstDash val="dash"/>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3058C40F-388D-FE46-A9BD-FE09EBEDB2FE}"/>
              </a:ext>
            </a:extLst>
          </p:cNvPr>
          <p:cNvPicPr>
            <a:picLocks noChangeAspect="1"/>
          </p:cNvPicPr>
          <p:nvPr/>
        </p:nvPicPr>
        <p:blipFill>
          <a:blip r:embed="rId4"/>
          <a:stretch>
            <a:fillRect/>
          </a:stretch>
        </p:blipFill>
        <p:spPr>
          <a:xfrm>
            <a:off x="409397" y="1008701"/>
            <a:ext cx="5440019" cy="2618076"/>
          </a:xfrm>
          <a:prstGeom prst="rect">
            <a:avLst/>
          </a:prstGeom>
        </p:spPr>
      </p:pic>
      <p:sp>
        <p:nvSpPr>
          <p:cNvPr id="11" name="Slide Number Placeholder 10">
            <a:extLst>
              <a:ext uri="{FF2B5EF4-FFF2-40B4-BE49-F238E27FC236}">
                <a16:creationId xmlns:a16="http://schemas.microsoft.com/office/drawing/2014/main" id="{6447ABE0-203C-D24E-822D-1A5F3D97925B}"/>
              </a:ext>
            </a:extLst>
          </p:cNvPr>
          <p:cNvSpPr>
            <a:spLocks noGrp="1"/>
          </p:cNvSpPr>
          <p:nvPr>
            <p:ph type="sldNum" sz="quarter" idx="12"/>
          </p:nvPr>
        </p:nvSpPr>
        <p:spPr/>
        <p:txBody>
          <a:bodyPr/>
          <a:lstStyle/>
          <a:p>
            <a:fld id="{EC94679D-056F-8C49-8B22-1B101A860946}" type="slidenum">
              <a:rPr lang="en-US" smtClean="0"/>
              <a:t>3</a:t>
            </a:fld>
            <a:endParaRPr lang="en-US"/>
          </a:p>
        </p:txBody>
      </p:sp>
    </p:spTree>
    <p:extLst>
      <p:ext uri="{BB962C8B-B14F-4D97-AF65-F5344CB8AC3E}">
        <p14:creationId xmlns:p14="http://schemas.microsoft.com/office/powerpoint/2010/main" val="28347521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text&#10;&#10;Description automatically generated">
            <a:extLst>
              <a:ext uri="{FF2B5EF4-FFF2-40B4-BE49-F238E27FC236}">
                <a16:creationId xmlns:a16="http://schemas.microsoft.com/office/drawing/2014/main" id="{8B415B20-5653-9B47-AD3A-317508CE9B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2142" y="1031513"/>
            <a:ext cx="5374304" cy="5635983"/>
          </a:xfrm>
          <a:prstGeom prst="rect">
            <a:avLst/>
          </a:prstGeom>
        </p:spPr>
      </p:pic>
      <p:sp>
        <p:nvSpPr>
          <p:cNvPr id="3" name="TextBox 2">
            <a:extLst>
              <a:ext uri="{FF2B5EF4-FFF2-40B4-BE49-F238E27FC236}">
                <a16:creationId xmlns:a16="http://schemas.microsoft.com/office/drawing/2014/main" id="{C314A583-CA81-824F-8BD4-081E0535D0C8}"/>
              </a:ext>
            </a:extLst>
          </p:cNvPr>
          <p:cNvSpPr txBox="1"/>
          <p:nvPr/>
        </p:nvSpPr>
        <p:spPr>
          <a:xfrm>
            <a:off x="365475" y="255544"/>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Modeling Techniques</a:t>
            </a:r>
          </a:p>
        </p:txBody>
      </p:sp>
      <p:sp>
        <p:nvSpPr>
          <p:cNvPr id="5" name="TextBox 4">
            <a:extLst>
              <a:ext uri="{FF2B5EF4-FFF2-40B4-BE49-F238E27FC236}">
                <a16:creationId xmlns:a16="http://schemas.microsoft.com/office/drawing/2014/main" id="{C6F3E929-C2AC-2541-9C06-700CC2670D96}"/>
              </a:ext>
            </a:extLst>
          </p:cNvPr>
          <p:cNvSpPr txBox="1"/>
          <p:nvPr/>
        </p:nvSpPr>
        <p:spPr>
          <a:xfrm>
            <a:off x="6382204" y="2974368"/>
            <a:ext cx="65" cy="276999"/>
          </a:xfrm>
          <a:prstGeom prst="rect">
            <a:avLst/>
          </a:prstGeom>
          <a:noFill/>
        </p:spPr>
        <p:txBody>
          <a:bodyPr wrap="square" lIns="0" tIns="0" rIns="0" bIns="0" rtlCol="0">
            <a:spAutoFit/>
          </a:bodyPr>
          <a:lstStyle/>
          <a:p>
            <a:endParaRPr lang="en-US" dirty="0"/>
          </a:p>
        </p:txBody>
      </p:sp>
      <p:sp>
        <p:nvSpPr>
          <p:cNvPr id="16" name="Rectangle 15">
            <a:extLst>
              <a:ext uri="{FF2B5EF4-FFF2-40B4-BE49-F238E27FC236}">
                <a16:creationId xmlns:a16="http://schemas.microsoft.com/office/drawing/2014/main" id="{B3FD1256-DD3C-D246-ABE9-9C6C871A64D7}"/>
              </a:ext>
            </a:extLst>
          </p:cNvPr>
          <p:cNvSpPr/>
          <p:nvPr/>
        </p:nvSpPr>
        <p:spPr>
          <a:xfrm>
            <a:off x="1829234" y="1688519"/>
            <a:ext cx="3840129" cy="243840"/>
          </a:xfrm>
          <a:prstGeom prst="rect">
            <a:avLst/>
          </a:prstGeom>
          <a:solidFill>
            <a:schemeClr val="accent2">
              <a:alpha val="2902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C5482D-41A2-4843-A074-F665FA72DC4D}"/>
              </a:ext>
            </a:extLst>
          </p:cNvPr>
          <p:cNvSpPr/>
          <p:nvPr/>
        </p:nvSpPr>
        <p:spPr>
          <a:xfrm>
            <a:off x="1829235" y="2534642"/>
            <a:ext cx="3840130" cy="243840"/>
          </a:xfrm>
          <a:prstGeom prst="rect">
            <a:avLst/>
          </a:prstGeom>
          <a:solidFill>
            <a:schemeClr val="accent2">
              <a:alpha val="2902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637BFA7-A9D1-0145-8200-3E2E7F1369D5}"/>
              </a:ext>
            </a:extLst>
          </p:cNvPr>
          <p:cNvSpPr/>
          <p:nvPr/>
        </p:nvSpPr>
        <p:spPr>
          <a:xfrm>
            <a:off x="1829235" y="4250652"/>
            <a:ext cx="3840128" cy="243840"/>
          </a:xfrm>
          <a:prstGeom prst="rect">
            <a:avLst/>
          </a:prstGeom>
          <a:solidFill>
            <a:schemeClr val="accent2">
              <a:alpha val="2902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EECCFBE5-98CE-B948-A42C-2D775125A66A}"/>
              </a:ext>
            </a:extLst>
          </p:cNvPr>
          <p:cNvSpPr txBox="1"/>
          <p:nvPr/>
        </p:nvSpPr>
        <p:spPr>
          <a:xfrm>
            <a:off x="6984150" y="2378187"/>
            <a:ext cx="4608410" cy="534319"/>
          </a:xfrm>
          <a:prstGeom prst="rect">
            <a:avLst/>
          </a:prstGeom>
        </p:spPr>
        <p:txBody>
          <a:bodyPr vert="horz" lIns="91440" tIns="45720" rIns="91440" bIns="45720" rtlCol="0" anchor="b">
            <a:normAutofit lnSpcReduction="10000"/>
          </a:bodyPr>
          <a:lstStyle/>
          <a:p>
            <a:r>
              <a:rPr lang="en-US"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Customer Potential Purchases </a:t>
            </a:r>
          </a:p>
          <a:p>
            <a:r>
              <a:rPr lang="en-US" sz="1200"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Measured by accuracy score</a:t>
            </a:r>
          </a:p>
        </p:txBody>
      </p:sp>
      <p:cxnSp>
        <p:nvCxnSpPr>
          <p:cNvPr id="24" name="Straight Connector 23">
            <a:extLst>
              <a:ext uri="{FF2B5EF4-FFF2-40B4-BE49-F238E27FC236}">
                <a16:creationId xmlns:a16="http://schemas.microsoft.com/office/drawing/2014/main" id="{252EFC01-B50F-5B41-AE0A-06898BD8E71F}"/>
              </a:ext>
            </a:extLst>
          </p:cNvPr>
          <p:cNvCxnSpPr>
            <a:cxnSpLocks/>
          </p:cNvCxnSpPr>
          <p:nvPr/>
        </p:nvCxnSpPr>
        <p:spPr>
          <a:xfrm flipH="1">
            <a:off x="5728997" y="1817030"/>
            <a:ext cx="1168627" cy="0"/>
          </a:xfrm>
          <a:prstGeom prst="line">
            <a:avLst/>
          </a:prstGeom>
          <a:ln>
            <a:solidFill>
              <a:srgbClr val="434B4C"/>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17D583E-95C9-4A42-AA76-8F17C9F306BD}"/>
              </a:ext>
            </a:extLst>
          </p:cNvPr>
          <p:cNvCxnSpPr>
            <a:cxnSpLocks/>
          </p:cNvCxnSpPr>
          <p:nvPr/>
        </p:nvCxnSpPr>
        <p:spPr>
          <a:xfrm flipH="1">
            <a:off x="5728997" y="2641973"/>
            <a:ext cx="1168627" cy="0"/>
          </a:xfrm>
          <a:prstGeom prst="line">
            <a:avLst/>
          </a:prstGeom>
          <a:ln>
            <a:solidFill>
              <a:srgbClr val="434B4C"/>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DC8FE9F-3A40-9243-A812-62399A0CE84F}"/>
              </a:ext>
            </a:extLst>
          </p:cNvPr>
          <p:cNvCxnSpPr>
            <a:cxnSpLocks/>
          </p:cNvCxnSpPr>
          <p:nvPr/>
        </p:nvCxnSpPr>
        <p:spPr>
          <a:xfrm flipH="1" flipV="1">
            <a:off x="5728997" y="4382512"/>
            <a:ext cx="1228262" cy="10356"/>
          </a:xfrm>
          <a:prstGeom prst="line">
            <a:avLst/>
          </a:prstGeom>
          <a:ln>
            <a:solidFill>
              <a:srgbClr val="434B4C"/>
            </a:solidFill>
            <a:prstDash val="dash"/>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A7CA36A3-194B-F448-B66E-D83470693F82}"/>
              </a:ext>
            </a:extLst>
          </p:cNvPr>
          <p:cNvSpPr txBox="1"/>
          <p:nvPr/>
        </p:nvSpPr>
        <p:spPr>
          <a:xfrm>
            <a:off x="7030778" y="4105413"/>
            <a:ext cx="4211456" cy="534319"/>
          </a:xfrm>
          <a:prstGeom prst="rect">
            <a:avLst/>
          </a:prstGeom>
        </p:spPr>
        <p:txBody>
          <a:bodyPr vert="horz" lIns="91440" tIns="45720" rIns="91440" bIns="45720" rtlCol="0" anchor="b">
            <a:normAutofit lnSpcReduction="10000"/>
          </a:bodyPr>
          <a:lstStyle/>
          <a:p>
            <a:r>
              <a:rPr lang="en-US"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Product Recommendation System</a:t>
            </a:r>
          </a:p>
          <a:p>
            <a:r>
              <a:rPr lang="en-US" sz="1200"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Measured by accuracy score</a:t>
            </a:r>
          </a:p>
        </p:txBody>
      </p:sp>
      <p:sp>
        <p:nvSpPr>
          <p:cNvPr id="29" name="TextBox 28">
            <a:extLst>
              <a:ext uri="{FF2B5EF4-FFF2-40B4-BE49-F238E27FC236}">
                <a16:creationId xmlns:a16="http://schemas.microsoft.com/office/drawing/2014/main" id="{48076724-9B48-CB4E-A26D-49B534064A0D}"/>
              </a:ext>
            </a:extLst>
          </p:cNvPr>
          <p:cNvSpPr txBox="1"/>
          <p:nvPr/>
        </p:nvSpPr>
        <p:spPr>
          <a:xfrm>
            <a:off x="6984150" y="1529579"/>
            <a:ext cx="4258084" cy="534319"/>
          </a:xfrm>
          <a:prstGeom prst="rect">
            <a:avLst/>
          </a:prstGeom>
        </p:spPr>
        <p:txBody>
          <a:bodyPr vert="horz" lIns="91440" tIns="45720" rIns="91440" bIns="45720" rtlCol="0" anchor="b">
            <a:normAutofit lnSpcReduction="10000"/>
          </a:bodyPr>
          <a:lstStyle/>
          <a:p>
            <a:r>
              <a:rPr lang="en-US"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Customer Segmentation</a:t>
            </a:r>
          </a:p>
          <a:p>
            <a:r>
              <a:rPr lang="en-US" sz="1200"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Clustering Analysis</a:t>
            </a:r>
          </a:p>
        </p:txBody>
      </p:sp>
      <p:cxnSp>
        <p:nvCxnSpPr>
          <p:cNvPr id="14" name="Straight Connector 13">
            <a:extLst>
              <a:ext uri="{FF2B5EF4-FFF2-40B4-BE49-F238E27FC236}">
                <a16:creationId xmlns:a16="http://schemas.microsoft.com/office/drawing/2014/main" id="{FDC973B3-7C06-5341-9D92-664E80856546}"/>
              </a:ext>
            </a:extLst>
          </p:cNvPr>
          <p:cNvCxnSpPr>
            <a:cxnSpLocks/>
          </p:cNvCxnSpPr>
          <p:nvPr/>
        </p:nvCxnSpPr>
        <p:spPr>
          <a:xfrm flipH="1">
            <a:off x="5728998" y="5658072"/>
            <a:ext cx="1255152" cy="0"/>
          </a:xfrm>
          <a:prstGeom prst="line">
            <a:avLst/>
          </a:prstGeom>
          <a:ln>
            <a:solidFill>
              <a:srgbClr val="434B4C"/>
            </a:solidFill>
            <a:prstDash val="dash"/>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D7EF3B3E-A6B8-6741-A20E-E0B2AEEBBAD3}"/>
              </a:ext>
            </a:extLst>
          </p:cNvPr>
          <p:cNvSpPr/>
          <p:nvPr/>
        </p:nvSpPr>
        <p:spPr>
          <a:xfrm>
            <a:off x="1829234" y="5526215"/>
            <a:ext cx="3840131" cy="243838"/>
          </a:xfrm>
          <a:prstGeom prst="rect">
            <a:avLst/>
          </a:prstGeom>
          <a:solidFill>
            <a:schemeClr val="accent2">
              <a:alpha val="2902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455DDF9-DDBF-104A-8C68-34B264BDAA14}"/>
              </a:ext>
            </a:extLst>
          </p:cNvPr>
          <p:cNvSpPr txBox="1"/>
          <p:nvPr/>
        </p:nvSpPr>
        <p:spPr>
          <a:xfrm>
            <a:off x="7030778" y="5298811"/>
            <a:ext cx="3658513" cy="534319"/>
          </a:xfrm>
          <a:prstGeom prst="rect">
            <a:avLst/>
          </a:prstGeom>
        </p:spPr>
        <p:txBody>
          <a:bodyPr vert="horz" lIns="91440" tIns="45720" rIns="91440" bIns="45720" rtlCol="0" anchor="b">
            <a:normAutofit/>
          </a:bodyPr>
          <a:lstStyle/>
          <a:p>
            <a:r>
              <a:rPr lang="en-US" b="1" dirty="0">
                <a:solidFill>
                  <a:srgbClr val="384646"/>
                </a:solidFill>
                <a:latin typeface="Open Sans SemiBold" panose="020B0606030504020204" pitchFamily="34" charset="0"/>
                <a:ea typeface="Open Sans SemiBold" panose="020B0606030504020204" pitchFamily="34" charset="0"/>
                <a:cs typeface="Open Sans SemiBold" panose="020B0606030504020204" pitchFamily="34" charset="0"/>
              </a:rPr>
              <a:t>Using K-Folds</a:t>
            </a:r>
          </a:p>
        </p:txBody>
      </p:sp>
      <p:sp>
        <p:nvSpPr>
          <p:cNvPr id="4" name="Slide Number Placeholder 3">
            <a:extLst>
              <a:ext uri="{FF2B5EF4-FFF2-40B4-BE49-F238E27FC236}">
                <a16:creationId xmlns:a16="http://schemas.microsoft.com/office/drawing/2014/main" id="{C8BD938B-C9F5-014A-A112-02B96C39DE59}"/>
              </a:ext>
            </a:extLst>
          </p:cNvPr>
          <p:cNvSpPr>
            <a:spLocks noGrp="1"/>
          </p:cNvSpPr>
          <p:nvPr>
            <p:ph type="sldNum" sz="quarter" idx="12"/>
          </p:nvPr>
        </p:nvSpPr>
        <p:spPr/>
        <p:txBody>
          <a:bodyPr/>
          <a:lstStyle/>
          <a:p>
            <a:fld id="{EC94679D-056F-8C49-8B22-1B101A860946}" type="slidenum">
              <a:rPr lang="en-US" smtClean="0"/>
              <a:t>4</a:t>
            </a:fld>
            <a:endParaRPr lang="en-US"/>
          </a:p>
        </p:txBody>
      </p:sp>
      <p:sp>
        <p:nvSpPr>
          <p:cNvPr id="30" name="TextBox 29">
            <a:extLst>
              <a:ext uri="{FF2B5EF4-FFF2-40B4-BE49-F238E27FC236}">
                <a16:creationId xmlns:a16="http://schemas.microsoft.com/office/drawing/2014/main" id="{4489DD1E-9F48-1B40-8FA7-35235A7A67B0}"/>
              </a:ext>
            </a:extLst>
          </p:cNvPr>
          <p:cNvSpPr txBox="1"/>
          <p:nvPr/>
        </p:nvSpPr>
        <p:spPr>
          <a:xfrm>
            <a:off x="1968529" y="697539"/>
            <a:ext cx="8675088" cy="369332"/>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2000" b="1" dirty="0">
                <a:solidFill>
                  <a:schemeClr val="bg2"/>
                </a:solidFill>
                <a:latin typeface="Open Sans SemiBold" panose="020B0606030504020204" pitchFamily="34" charset="0"/>
                <a:ea typeface="Open Sans SemiBold" panose="020B0606030504020204" pitchFamily="34" charset="0"/>
                <a:cs typeface="Open Sans SemiBold" panose="020B0606030504020204" pitchFamily="34" charset="0"/>
              </a:rPr>
              <a:t>Project Structure</a:t>
            </a:r>
          </a:p>
        </p:txBody>
      </p:sp>
    </p:spTree>
    <p:extLst>
      <p:ext uri="{BB962C8B-B14F-4D97-AF65-F5344CB8AC3E}">
        <p14:creationId xmlns:p14="http://schemas.microsoft.com/office/powerpoint/2010/main" val="1147328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47E68-DA12-4042-97BE-841E46CDA64A}"/>
              </a:ext>
            </a:extLst>
          </p:cNvPr>
          <p:cNvSpPr>
            <a:spLocks noGrp="1"/>
          </p:cNvSpPr>
          <p:nvPr>
            <p:ph type="title"/>
          </p:nvPr>
        </p:nvSpPr>
        <p:spPr>
          <a:xfrm>
            <a:off x="646111" y="452718"/>
            <a:ext cx="9404723" cy="845730"/>
          </a:xfrm>
        </p:spPr>
        <p:txBody>
          <a:bodyPr/>
          <a:lstStyle/>
          <a:p>
            <a:r>
              <a:rPr lang="en-US" sz="3000" b="1" dirty="0">
                <a:solidFill>
                  <a:srgbClr val="424A4C"/>
                </a:solidFill>
              </a:rPr>
              <a:t>K-Means Graph</a:t>
            </a:r>
            <a:br>
              <a:rPr lang="en-US" sz="3000" b="1" dirty="0">
                <a:solidFill>
                  <a:srgbClr val="424A4C"/>
                </a:solidFill>
              </a:rPr>
            </a:br>
            <a:endParaRPr lang="en-US" sz="3000" b="1" dirty="0">
              <a:solidFill>
                <a:srgbClr val="424A4C"/>
              </a:solidFill>
            </a:endParaRPr>
          </a:p>
        </p:txBody>
      </p:sp>
      <p:sp>
        <p:nvSpPr>
          <p:cNvPr id="13" name="TextBox 12">
            <a:extLst>
              <a:ext uri="{FF2B5EF4-FFF2-40B4-BE49-F238E27FC236}">
                <a16:creationId xmlns:a16="http://schemas.microsoft.com/office/drawing/2014/main" id="{5ED3A99B-BEC4-4E46-B0A4-116748C02F6B}"/>
              </a:ext>
            </a:extLst>
          </p:cNvPr>
          <p:cNvSpPr txBox="1"/>
          <p:nvPr/>
        </p:nvSpPr>
        <p:spPr>
          <a:xfrm>
            <a:off x="2073148" y="1483916"/>
            <a:ext cx="2057400" cy="369332"/>
          </a:xfrm>
          <a:prstGeom prst="rect">
            <a:avLst/>
          </a:prstGeom>
          <a:noFill/>
          <a:ln>
            <a:noFill/>
          </a:ln>
        </p:spPr>
        <p:txBody>
          <a:bodyPr wrap="square" rtlCol="0">
            <a:spAutoFit/>
          </a:bodyPr>
          <a:lstStyle/>
          <a:p>
            <a:r>
              <a:rPr lang="en-US" b="1" dirty="0">
                <a:solidFill>
                  <a:srgbClr val="384646"/>
                </a:solidFill>
              </a:rPr>
              <a:t>Original Dataset</a:t>
            </a:r>
          </a:p>
        </p:txBody>
      </p:sp>
      <p:sp>
        <p:nvSpPr>
          <p:cNvPr id="15" name="TextBox 14">
            <a:extLst>
              <a:ext uri="{FF2B5EF4-FFF2-40B4-BE49-F238E27FC236}">
                <a16:creationId xmlns:a16="http://schemas.microsoft.com/office/drawing/2014/main" id="{FED80FFE-B445-A740-9584-8E4E8628C418}"/>
              </a:ext>
            </a:extLst>
          </p:cNvPr>
          <p:cNvSpPr txBox="1"/>
          <p:nvPr/>
        </p:nvSpPr>
        <p:spPr>
          <a:xfrm>
            <a:off x="7830451" y="1483916"/>
            <a:ext cx="2273808" cy="369332"/>
          </a:xfrm>
          <a:prstGeom prst="rect">
            <a:avLst/>
          </a:prstGeom>
          <a:noFill/>
          <a:ln>
            <a:noFill/>
          </a:ln>
        </p:spPr>
        <p:txBody>
          <a:bodyPr wrap="square" rtlCol="0">
            <a:spAutoFit/>
          </a:bodyPr>
          <a:lstStyle/>
          <a:p>
            <a:r>
              <a:rPr lang="en-US" b="1" dirty="0">
                <a:solidFill>
                  <a:srgbClr val="384646"/>
                </a:solidFill>
              </a:rPr>
              <a:t>Clustering Dataset</a:t>
            </a:r>
          </a:p>
        </p:txBody>
      </p:sp>
      <p:pic>
        <p:nvPicPr>
          <p:cNvPr id="8" name="Content Placeholder 7" descr="A close up of a map&#10;&#10;Description automatically generated">
            <a:extLst>
              <a:ext uri="{FF2B5EF4-FFF2-40B4-BE49-F238E27FC236}">
                <a16:creationId xmlns:a16="http://schemas.microsoft.com/office/drawing/2014/main" id="{7C3E1F37-1824-274A-998F-62F5ACAA7A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7511" y="1946746"/>
            <a:ext cx="5322319" cy="4195762"/>
          </a:xfrm>
          <a:ln w="76200">
            <a:solidFill>
              <a:schemeClr val="bg1">
                <a:lumMod val="75000"/>
                <a:lumOff val="25000"/>
              </a:schemeClr>
            </a:solidFill>
          </a:ln>
        </p:spPr>
      </p:pic>
      <p:pic>
        <p:nvPicPr>
          <p:cNvPr id="14" name="Picture 13">
            <a:extLst>
              <a:ext uri="{FF2B5EF4-FFF2-40B4-BE49-F238E27FC236}">
                <a16:creationId xmlns:a16="http://schemas.microsoft.com/office/drawing/2014/main" id="{E4D2D195-FA7A-BA44-8425-02CD01F3D1BC}"/>
              </a:ext>
            </a:extLst>
          </p:cNvPr>
          <p:cNvPicPr>
            <a:picLocks noChangeAspect="1"/>
          </p:cNvPicPr>
          <p:nvPr/>
        </p:nvPicPr>
        <p:blipFill>
          <a:blip r:embed="rId3"/>
          <a:stretch>
            <a:fillRect/>
          </a:stretch>
        </p:blipFill>
        <p:spPr>
          <a:xfrm>
            <a:off x="6340512" y="1946746"/>
            <a:ext cx="5322319" cy="4197096"/>
          </a:xfrm>
          <a:prstGeom prst="rect">
            <a:avLst/>
          </a:prstGeom>
          <a:ln w="76200">
            <a:solidFill>
              <a:srgbClr val="434B4C"/>
            </a:solidFill>
          </a:ln>
        </p:spPr>
      </p:pic>
      <p:cxnSp>
        <p:nvCxnSpPr>
          <p:cNvPr id="16" name="Straight Connector 15">
            <a:extLst>
              <a:ext uri="{FF2B5EF4-FFF2-40B4-BE49-F238E27FC236}">
                <a16:creationId xmlns:a16="http://schemas.microsoft.com/office/drawing/2014/main" id="{B705F291-95C6-1A46-B952-F78B0AF2A83A}"/>
              </a:ext>
            </a:extLst>
          </p:cNvPr>
          <p:cNvCxnSpPr>
            <a:cxnSpLocks/>
          </p:cNvCxnSpPr>
          <p:nvPr/>
        </p:nvCxnSpPr>
        <p:spPr>
          <a:xfrm>
            <a:off x="6029982" y="1878929"/>
            <a:ext cx="0" cy="4241049"/>
          </a:xfrm>
          <a:prstGeom prst="line">
            <a:avLst/>
          </a:prstGeom>
          <a:ln w="25400">
            <a:solidFill>
              <a:srgbClr val="434B4C"/>
            </a:solidFill>
            <a:prstDash val="dash"/>
          </a:ln>
        </p:spPr>
        <p:style>
          <a:lnRef idx="1">
            <a:schemeClr val="accent1"/>
          </a:lnRef>
          <a:fillRef idx="0">
            <a:schemeClr val="accent1"/>
          </a:fillRef>
          <a:effectRef idx="0">
            <a:schemeClr val="accent1"/>
          </a:effectRef>
          <a:fontRef idx="minor">
            <a:schemeClr val="tx1"/>
          </a:fontRef>
        </p:style>
      </p:cxnSp>
      <p:sp>
        <p:nvSpPr>
          <p:cNvPr id="10" name="Slide Number Placeholder 9">
            <a:extLst>
              <a:ext uri="{FF2B5EF4-FFF2-40B4-BE49-F238E27FC236}">
                <a16:creationId xmlns:a16="http://schemas.microsoft.com/office/drawing/2014/main" id="{731B0E2F-C528-614A-87A9-C8917F2C55EF}"/>
              </a:ext>
            </a:extLst>
          </p:cNvPr>
          <p:cNvSpPr>
            <a:spLocks noGrp="1"/>
          </p:cNvSpPr>
          <p:nvPr>
            <p:ph type="sldNum" sz="quarter" idx="12"/>
          </p:nvPr>
        </p:nvSpPr>
        <p:spPr/>
        <p:txBody>
          <a:bodyPr/>
          <a:lstStyle/>
          <a:p>
            <a:fld id="{D57F1E4F-1CFF-5643-939E-02111984F565}" type="slidenum">
              <a:rPr lang="en-US" smtClean="0"/>
              <a:t>5</a:t>
            </a:fld>
            <a:endParaRPr lang="en-US" dirty="0"/>
          </a:p>
        </p:txBody>
      </p:sp>
    </p:spTree>
    <p:extLst>
      <p:ext uri="{BB962C8B-B14F-4D97-AF65-F5344CB8AC3E}">
        <p14:creationId xmlns:p14="http://schemas.microsoft.com/office/powerpoint/2010/main" val="27961054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14A583-CA81-824F-8BD4-081E0535D0C8}"/>
              </a:ext>
            </a:extLst>
          </p:cNvPr>
          <p:cNvSpPr txBox="1"/>
          <p:nvPr/>
        </p:nvSpPr>
        <p:spPr>
          <a:xfrm>
            <a:off x="365475" y="384751"/>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Customer Segmentation – </a:t>
            </a:r>
            <a:r>
              <a:rPr lang="en-US" sz="3000" b="1" dirty="0">
                <a:solidFill>
                  <a:schemeClr val="accent2"/>
                </a:solidFill>
                <a:latin typeface="+mj-lt"/>
                <a:ea typeface="Open Sans ExtraBold" panose="020B0606030504020204" pitchFamily="34" charset="0"/>
                <a:cs typeface="Open Sans ExtraBold" panose="020B0606030504020204" pitchFamily="34" charset="0"/>
              </a:rPr>
              <a:t>K-Means</a:t>
            </a:r>
            <a:endParaRPr lang="en-US" sz="3000" b="1" dirty="0">
              <a:solidFill>
                <a:srgbClr val="434B4C"/>
              </a:solidFill>
              <a:latin typeface="+mj-lt"/>
              <a:ea typeface="Open Sans ExtraBold" panose="020B0606030504020204" pitchFamily="34" charset="0"/>
              <a:cs typeface="Open Sans ExtraBold" panose="020B0606030504020204" pitchFamily="34" charset="0"/>
            </a:endParaRPr>
          </a:p>
        </p:txBody>
      </p:sp>
      <p:sp>
        <p:nvSpPr>
          <p:cNvPr id="5" name="TextBox 4">
            <a:extLst>
              <a:ext uri="{FF2B5EF4-FFF2-40B4-BE49-F238E27FC236}">
                <a16:creationId xmlns:a16="http://schemas.microsoft.com/office/drawing/2014/main" id="{C6F3E929-C2AC-2541-9C06-700CC2670D96}"/>
              </a:ext>
            </a:extLst>
          </p:cNvPr>
          <p:cNvSpPr txBox="1"/>
          <p:nvPr/>
        </p:nvSpPr>
        <p:spPr>
          <a:xfrm>
            <a:off x="5383934" y="2679400"/>
            <a:ext cx="65" cy="276999"/>
          </a:xfrm>
          <a:prstGeom prst="rect">
            <a:avLst/>
          </a:prstGeom>
          <a:noFill/>
        </p:spPr>
        <p:txBody>
          <a:bodyPr wrap="none" lIns="0" tIns="0" rIns="0" bIns="0" rtlCol="0">
            <a:spAutoFit/>
          </a:bodyPr>
          <a:lstStyle/>
          <a:p>
            <a:endParaRPr lang="en-US" dirty="0"/>
          </a:p>
        </p:txBody>
      </p:sp>
      <p:cxnSp>
        <p:nvCxnSpPr>
          <p:cNvPr id="9" name="Straight Connector 8">
            <a:extLst>
              <a:ext uri="{FF2B5EF4-FFF2-40B4-BE49-F238E27FC236}">
                <a16:creationId xmlns:a16="http://schemas.microsoft.com/office/drawing/2014/main" id="{67EFC11B-CBE8-1549-A2F8-26AF83889FF6}"/>
              </a:ext>
            </a:extLst>
          </p:cNvPr>
          <p:cNvCxnSpPr>
            <a:cxnSpLocks/>
          </p:cNvCxnSpPr>
          <p:nvPr/>
        </p:nvCxnSpPr>
        <p:spPr>
          <a:xfrm>
            <a:off x="6204154" y="1563241"/>
            <a:ext cx="0" cy="4241049"/>
          </a:xfrm>
          <a:prstGeom prst="line">
            <a:avLst/>
          </a:prstGeom>
          <a:ln w="25400">
            <a:solidFill>
              <a:srgbClr val="434B4C"/>
            </a:solidFill>
            <a:prstDash val="dash"/>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93D15E7C-A605-884F-8E0D-9A663BBD33F3}"/>
              </a:ext>
            </a:extLst>
          </p:cNvPr>
          <p:cNvPicPr>
            <a:picLocks noChangeAspect="1"/>
          </p:cNvPicPr>
          <p:nvPr/>
        </p:nvPicPr>
        <p:blipFill>
          <a:blip r:embed="rId3"/>
          <a:stretch>
            <a:fillRect/>
          </a:stretch>
        </p:blipFill>
        <p:spPr>
          <a:xfrm>
            <a:off x="662508" y="1748750"/>
            <a:ext cx="4944115" cy="3970274"/>
          </a:xfrm>
          <a:prstGeom prst="rect">
            <a:avLst/>
          </a:prstGeom>
          <a:ln w="76200">
            <a:solidFill>
              <a:srgbClr val="434B4C"/>
            </a:solidFill>
          </a:ln>
        </p:spPr>
      </p:pic>
      <p:sp>
        <p:nvSpPr>
          <p:cNvPr id="27" name="Google Shape;128;p16">
            <a:extLst>
              <a:ext uri="{FF2B5EF4-FFF2-40B4-BE49-F238E27FC236}">
                <a16:creationId xmlns:a16="http://schemas.microsoft.com/office/drawing/2014/main" id="{9281C36F-D443-8949-B896-ED8E86D03C99}"/>
              </a:ext>
            </a:extLst>
          </p:cNvPr>
          <p:cNvSpPr txBox="1"/>
          <p:nvPr/>
        </p:nvSpPr>
        <p:spPr>
          <a:xfrm>
            <a:off x="6801685" y="1716093"/>
            <a:ext cx="4646595" cy="878220"/>
          </a:xfrm>
          <a:prstGeom prst="rect">
            <a:avLst/>
          </a:prstGeom>
          <a:solidFill>
            <a:srgbClr val="FF0000">
              <a:alpha val="32941"/>
            </a:srgbClr>
          </a:solidFill>
          <a:ln w="38100">
            <a:solidFill>
              <a:srgbClr val="434B4C"/>
            </a:solidFill>
          </a:ln>
        </p:spPr>
        <p:txBody>
          <a:bodyPr spcFirstLastPara="1" wrap="square" lIns="91425" tIns="45700" rIns="91425" bIns="45700" anchor="t" anchorCtr="0">
            <a:noAutofit/>
          </a:bodyPr>
          <a:lstStyle/>
          <a:p>
            <a:pPr marL="0" marR="0" lvl="0" indent="0" rtl="0">
              <a:spcBef>
                <a:spcPts val="0"/>
              </a:spcBef>
              <a:spcAft>
                <a:spcPts val="0"/>
              </a:spcAft>
              <a:buNone/>
            </a:pPr>
            <a:r>
              <a:rPr lang="en-US" sz="1600" b="1" dirty="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Cluster 1 – Red</a:t>
            </a:r>
          </a:p>
          <a:p>
            <a:pPr lvl="0"/>
            <a:r>
              <a:rPr lang="en-US" sz="1200" b="1" dirty="0">
                <a:solidFill>
                  <a:srgbClr val="384646"/>
                </a:solidFill>
                <a:ea typeface="Open Sans SemiBold" panose="020B0606030504020204" pitchFamily="34" charset="0"/>
                <a:cs typeface="Open Sans SemiBold" panose="020B0606030504020204" pitchFamily="34" charset="0"/>
              </a:rPr>
              <a:t>Retained Customers: </a:t>
            </a:r>
            <a:r>
              <a:rPr lang="en-US" sz="1200" b="1" dirty="0">
                <a:solidFill>
                  <a:srgbClr val="384646"/>
                </a:solidFill>
              </a:rPr>
              <a:t>Lower Charges &amp; Higher # of Purchases</a:t>
            </a:r>
          </a:p>
          <a:p>
            <a:pPr lvl="0">
              <a:lnSpc>
                <a:spcPct val="150000"/>
              </a:lnSpc>
            </a:pPr>
            <a:r>
              <a:rPr lang="en-US" sz="1200" b="1" dirty="0">
                <a:solidFill>
                  <a:srgbClr val="384646"/>
                </a:solidFill>
                <a:ea typeface="Open Sans SemiBold" panose="020B0606030504020204" pitchFamily="34" charset="0"/>
                <a:cs typeface="Open Sans SemiBold" panose="020B0606030504020204" pitchFamily="34" charset="0"/>
              </a:rPr>
              <a:t>Consider outsource option or cut the tail.</a:t>
            </a:r>
          </a:p>
          <a:p>
            <a:pPr marL="0" marR="0" lvl="0" indent="0" rtl="0">
              <a:spcBef>
                <a:spcPts val="0"/>
              </a:spcBef>
              <a:spcAft>
                <a:spcPts val="0"/>
              </a:spcAft>
              <a:buNone/>
            </a:pPr>
            <a:endParaRPr sz="14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29" name="Google Shape;128;p16">
            <a:extLst>
              <a:ext uri="{FF2B5EF4-FFF2-40B4-BE49-F238E27FC236}">
                <a16:creationId xmlns:a16="http://schemas.microsoft.com/office/drawing/2014/main" id="{AF0A9FD9-F491-3447-8304-75BF6F3BE489}"/>
              </a:ext>
            </a:extLst>
          </p:cNvPr>
          <p:cNvSpPr txBox="1"/>
          <p:nvPr/>
        </p:nvSpPr>
        <p:spPr>
          <a:xfrm>
            <a:off x="6801685" y="2728896"/>
            <a:ext cx="4646587" cy="878220"/>
          </a:xfrm>
          <a:prstGeom prst="rect">
            <a:avLst/>
          </a:prstGeom>
          <a:solidFill>
            <a:srgbClr val="FFFF00">
              <a:alpha val="32941"/>
            </a:srgbClr>
          </a:solidFill>
          <a:ln w="38100">
            <a:solidFill>
              <a:srgbClr val="434B4C"/>
            </a:solidFill>
          </a:ln>
        </p:spPr>
        <p:txBody>
          <a:bodyPr spcFirstLastPara="1" wrap="square" lIns="91425" tIns="45700" rIns="91425" bIns="45700" anchor="t" anchorCtr="0">
            <a:noAutofit/>
          </a:bodyPr>
          <a:lstStyle/>
          <a:p>
            <a:pPr marL="0" marR="0" lvl="0" indent="0" rtl="0">
              <a:spcBef>
                <a:spcPts val="0"/>
              </a:spcBef>
              <a:spcAft>
                <a:spcPts val="0"/>
              </a:spcAft>
              <a:buNone/>
            </a:pPr>
            <a:r>
              <a:rPr lang="en-US" sz="1600" b="1" dirty="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Cluster 2 - Yellow</a:t>
            </a:r>
          </a:p>
          <a:p>
            <a:r>
              <a:rPr lang="en-US" sz="1200" b="1" dirty="0">
                <a:solidFill>
                  <a:srgbClr val="384646"/>
                </a:solidFill>
                <a:ea typeface="Open Sans SemiBold" panose="020B0606030504020204" pitchFamily="34" charset="0"/>
                <a:cs typeface="Open Sans SemiBold" panose="020B0606030504020204" pitchFamily="34" charset="0"/>
              </a:rPr>
              <a:t>Potential Customers: </a:t>
            </a:r>
            <a:r>
              <a:rPr lang="en-US" sz="1200" b="1" dirty="0">
                <a:solidFill>
                  <a:srgbClr val="384646"/>
                </a:solidFill>
              </a:rPr>
              <a:t>Higher Charges &amp; Lower # of Purchases</a:t>
            </a:r>
          </a:p>
          <a:p>
            <a:r>
              <a:rPr lang="en-US" sz="1200" b="1" dirty="0">
                <a:solidFill>
                  <a:srgbClr val="384646"/>
                </a:solidFill>
                <a:ea typeface="Open Sans SemiBold" panose="020B0606030504020204" pitchFamily="34" charset="0"/>
                <a:cs typeface="Open Sans SemiBold" panose="020B0606030504020204" pitchFamily="34" charset="0"/>
              </a:rPr>
              <a:t>C</a:t>
            </a:r>
            <a:r>
              <a:rPr lang="en-US" sz="1200" b="1" dirty="0">
                <a:solidFill>
                  <a:srgbClr val="384646"/>
                </a:solidFill>
              </a:rPr>
              <a:t>ontinue the current customer treatment strategy</a:t>
            </a:r>
            <a:r>
              <a:rPr lang="zh-CN" altLang="en-US" sz="1200" b="1" dirty="0">
                <a:solidFill>
                  <a:srgbClr val="384646"/>
                </a:solidFill>
              </a:rPr>
              <a:t> </a:t>
            </a:r>
            <a:r>
              <a:rPr lang="en-US" altLang="zh-CN" sz="1200" b="1" dirty="0">
                <a:solidFill>
                  <a:srgbClr val="384646"/>
                </a:solidFill>
              </a:rPr>
              <a:t>to provide best CRM service.</a:t>
            </a:r>
            <a:endParaRPr sz="14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30" name="Google Shape;128;p16">
            <a:extLst>
              <a:ext uri="{FF2B5EF4-FFF2-40B4-BE49-F238E27FC236}">
                <a16:creationId xmlns:a16="http://schemas.microsoft.com/office/drawing/2014/main" id="{DD8DD8B2-3EDB-584B-85BE-47963865677D}"/>
              </a:ext>
            </a:extLst>
          </p:cNvPr>
          <p:cNvSpPr txBox="1"/>
          <p:nvPr/>
        </p:nvSpPr>
        <p:spPr>
          <a:xfrm>
            <a:off x="6801685" y="3748463"/>
            <a:ext cx="4646583" cy="878220"/>
          </a:xfrm>
          <a:prstGeom prst="rect">
            <a:avLst/>
          </a:prstGeom>
          <a:solidFill>
            <a:srgbClr val="358100">
              <a:alpha val="32941"/>
            </a:srgbClr>
          </a:solidFill>
          <a:ln w="38100">
            <a:solidFill>
              <a:srgbClr val="434B4C"/>
            </a:solidFill>
          </a:ln>
        </p:spPr>
        <p:txBody>
          <a:bodyPr spcFirstLastPara="1" wrap="square" lIns="91425" tIns="45700" rIns="91425" bIns="45700" anchor="t" anchorCtr="0">
            <a:noAutofit/>
          </a:bodyPr>
          <a:lstStyle/>
          <a:p>
            <a:pPr marL="0" marR="0" lvl="0" indent="0" rtl="0">
              <a:spcBef>
                <a:spcPts val="0"/>
              </a:spcBef>
              <a:spcAft>
                <a:spcPts val="0"/>
              </a:spcAft>
              <a:buNone/>
            </a:pPr>
            <a:r>
              <a:rPr lang="en-US" sz="1600" b="1" dirty="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Cluster 3 - Green</a:t>
            </a:r>
          </a:p>
          <a:p>
            <a:r>
              <a:rPr lang="en-US" sz="1200" b="1" dirty="0">
                <a:solidFill>
                  <a:srgbClr val="384646"/>
                </a:solidFill>
              </a:rPr>
              <a:t>Hibernators: Lower Charges &amp; Much Lower # of Purchases</a:t>
            </a:r>
          </a:p>
          <a:p>
            <a:r>
              <a:rPr lang="en-US" sz="1200" b="1" dirty="0">
                <a:solidFill>
                  <a:srgbClr val="384646"/>
                </a:solidFill>
              </a:rPr>
              <a:t>Ignite sales via cross-sale or upscale offers and have higher touch and personalization.</a:t>
            </a:r>
          </a:p>
          <a:p>
            <a:pPr marL="0" marR="0" lvl="0" indent="0" rtl="0">
              <a:spcBef>
                <a:spcPts val="0"/>
              </a:spcBef>
              <a:spcAft>
                <a:spcPts val="0"/>
              </a:spcAft>
              <a:buNone/>
            </a:pPr>
            <a:endParaRPr sz="16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31" name="Google Shape;128;p16">
            <a:extLst>
              <a:ext uri="{FF2B5EF4-FFF2-40B4-BE49-F238E27FC236}">
                <a16:creationId xmlns:a16="http://schemas.microsoft.com/office/drawing/2014/main" id="{1CF6E73D-9F9E-7F47-872B-AADC6925DBDA}"/>
              </a:ext>
            </a:extLst>
          </p:cNvPr>
          <p:cNvSpPr txBox="1"/>
          <p:nvPr/>
        </p:nvSpPr>
        <p:spPr>
          <a:xfrm>
            <a:off x="6801685" y="4808147"/>
            <a:ext cx="4646579" cy="878220"/>
          </a:xfrm>
          <a:prstGeom prst="rect">
            <a:avLst/>
          </a:prstGeom>
          <a:solidFill>
            <a:schemeClr val="accent2">
              <a:alpha val="32941"/>
            </a:schemeClr>
          </a:solidFill>
          <a:ln w="38100">
            <a:solidFill>
              <a:srgbClr val="434B4C"/>
            </a:solidFill>
          </a:ln>
        </p:spPr>
        <p:txBody>
          <a:bodyPr spcFirstLastPara="1" wrap="square" lIns="91425" tIns="45700" rIns="91425" bIns="45700" anchor="t" anchorCtr="0">
            <a:noAutofit/>
          </a:bodyPr>
          <a:lstStyle/>
          <a:p>
            <a:pPr marL="0" marR="0" lvl="0" indent="0" rtl="0">
              <a:spcBef>
                <a:spcPts val="0"/>
              </a:spcBef>
              <a:spcAft>
                <a:spcPts val="0"/>
              </a:spcAft>
              <a:buNone/>
            </a:pPr>
            <a:r>
              <a:rPr lang="en-US" sz="1600" b="1" dirty="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Cluster 4 - Orange</a:t>
            </a:r>
          </a:p>
          <a:p>
            <a:r>
              <a:rPr lang="en-US" sz="1200" b="1" dirty="0">
                <a:solidFill>
                  <a:srgbClr val="384646"/>
                </a:solidFill>
              </a:rPr>
              <a:t>Hibernators: Lower Charges &amp; Lower # of Purchases</a:t>
            </a:r>
          </a:p>
          <a:p>
            <a:r>
              <a:rPr lang="en-US" sz="1200" b="1" dirty="0">
                <a:solidFill>
                  <a:srgbClr val="384646"/>
                </a:solidFill>
              </a:rPr>
              <a:t>Ignite sales via cross-sale or upscale offers and have higher touch and personalization.</a:t>
            </a:r>
          </a:p>
          <a:p>
            <a:pPr marL="0" marR="0" lvl="0" indent="0" rtl="0">
              <a:spcBef>
                <a:spcPts val="0"/>
              </a:spcBef>
              <a:spcAft>
                <a:spcPts val="0"/>
              </a:spcAft>
              <a:buNone/>
            </a:pPr>
            <a:endParaRPr sz="16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4" name="Slide Number Placeholder 3">
            <a:extLst>
              <a:ext uri="{FF2B5EF4-FFF2-40B4-BE49-F238E27FC236}">
                <a16:creationId xmlns:a16="http://schemas.microsoft.com/office/drawing/2014/main" id="{C9C62E99-8B9E-2745-B4C3-512AC9A57374}"/>
              </a:ext>
            </a:extLst>
          </p:cNvPr>
          <p:cNvSpPr>
            <a:spLocks noGrp="1"/>
          </p:cNvSpPr>
          <p:nvPr>
            <p:ph type="sldNum" sz="quarter" idx="12"/>
          </p:nvPr>
        </p:nvSpPr>
        <p:spPr/>
        <p:txBody>
          <a:bodyPr/>
          <a:lstStyle/>
          <a:p>
            <a:fld id="{EC94679D-056F-8C49-8B22-1B101A860946}" type="slidenum">
              <a:rPr lang="en-US" smtClean="0"/>
              <a:t>6</a:t>
            </a:fld>
            <a:endParaRPr lang="en-US" dirty="0"/>
          </a:p>
        </p:txBody>
      </p:sp>
      <p:sp>
        <p:nvSpPr>
          <p:cNvPr id="11" name="TextBox 10">
            <a:extLst>
              <a:ext uri="{FF2B5EF4-FFF2-40B4-BE49-F238E27FC236}">
                <a16:creationId xmlns:a16="http://schemas.microsoft.com/office/drawing/2014/main" id="{738CCF9D-545C-AB42-90EB-9107F1FEBCFD}"/>
              </a:ext>
            </a:extLst>
          </p:cNvPr>
          <p:cNvSpPr txBox="1"/>
          <p:nvPr/>
        </p:nvSpPr>
        <p:spPr>
          <a:xfrm>
            <a:off x="395760" y="981513"/>
            <a:ext cx="10293531" cy="36933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20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rPr>
              <a:t>We </a:t>
            </a:r>
            <a:r>
              <a:rPr lang="en-US" sz="2000"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assign label </a:t>
            </a:r>
            <a:r>
              <a:rPr lang="en-US" sz="20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rPr>
              <a:t>back to each customer and then apply different strategy.</a:t>
            </a:r>
          </a:p>
        </p:txBody>
      </p:sp>
      <p:sp>
        <p:nvSpPr>
          <p:cNvPr id="12" name="TextBox 11">
            <a:extLst>
              <a:ext uri="{FF2B5EF4-FFF2-40B4-BE49-F238E27FC236}">
                <a16:creationId xmlns:a16="http://schemas.microsoft.com/office/drawing/2014/main" id="{0CBE49DB-0D26-D341-AD7A-1AF5898EEDA4}"/>
              </a:ext>
            </a:extLst>
          </p:cNvPr>
          <p:cNvSpPr txBox="1"/>
          <p:nvPr/>
        </p:nvSpPr>
        <p:spPr>
          <a:xfrm>
            <a:off x="1810528" y="6030825"/>
            <a:ext cx="8778216" cy="531446"/>
          </a:xfrm>
          <a:prstGeom prst="rect">
            <a:avLst/>
          </a:prstGeom>
        </p:spPr>
        <p:txBody>
          <a:bodyPr vert="horz" lIns="91440" tIns="45720" rIns="91440" bIns="45720" rtlCol="0" anchor="b">
            <a:normAutofit fontScale="92500"/>
          </a:bodyPr>
          <a:lstStyle/>
          <a:p>
            <a:pPr>
              <a:lnSpc>
                <a:spcPct val="90000"/>
              </a:lnSpc>
              <a:spcBef>
                <a:spcPct val="0"/>
              </a:spcBef>
              <a:spcAft>
                <a:spcPts val="600"/>
              </a:spcAft>
            </a:pPr>
            <a:r>
              <a:rPr lang="en-US" sz="1600"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There is no Loyal Customers, which have higher charges and higher number of purchases these two features, so we should let marketing employee people develop current customers to be Loyal Customers.  </a:t>
            </a:r>
            <a:endParaRPr lang="en-US" sz="16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Tree>
    <p:extLst>
      <p:ext uri="{BB962C8B-B14F-4D97-AF65-F5344CB8AC3E}">
        <p14:creationId xmlns:p14="http://schemas.microsoft.com/office/powerpoint/2010/main" val="1841236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14A583-CA81-824F-8BD4-081E0535D0C8}"/>
              </a:ext>
            </a:extLst>
          </p:cNvPr>
          <p:cNvSpPr txBox="1"/>
          <p:nvPr/>
        </p:nvSpPr>
        <p:spPr>
          <a:xfrm>
            <a:off x="365475" y="384751"/>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Customer Segmentation – </a:t>
            </a:r>
            <a:r>
              <a:rPr lang="en-US" sz="3000" b="1" dirty="0">
                <a:solidFill>
                  <a:schemeClr val="accent2"/>
                </a:solidFill>
                <a:latin typeface="+mj-lt"/>
                <a:ea typeface="Open Sans ExtraBold" panose="020B0606030504020204" pitchFamily="34" charset="0"/>
                <a:cs typeface="Open Sans ExtraBold" panose="020B0606030504020204" pitchFamily="34" charset="0"/>
              </a:rPr>
              <a:t>K-Means</a:t>
            </a:r>
            <a:endParaRPr lang="en-US" sz="3000" b="1" dirty="0">
              <a:solidFill>
                <a:srgbClr val="434B4C"/>
              </a:solidFill>
              <a:latin typeface="+mj-lt"/>
              <a:ea typeface="Open Sans ExtraBold" panose="020B0606030504020204" pitchFamily="34" charset="0"/>
              <a:cs typeface="Open Sans ExtraBold" panose="020B0606030504020204" pitchFamily="34" charset="0"/>
            </a:endParaRPr>
          </a:p>
        </p:txBody>
      </p:sp>
      <p:sp>
        <p:nvSpPr>
          <p:cNvPr id="5" name="TextBox 4">
            <a:extLst>
              <a:ext uri="{FF2B5EF4-FFF2-40B4-BE49-F238E27FC236}">
                <a16:creationId xmlns:a16="http://schemas.microsoft.com/office/drawing/2014/main" id="{C6F3E929-C2AC-2541-9C06-700CC2670D96}"/>
              </a:ext>
            </a:extLst>
          </p:cNvPr>
          <p:cNvSpPr txBox="1"/>
          <p:nvPr/>
        </p:nvSpPr>
        <p:spPr>
          <a:xfrm>
            <a:off x="5383934" y="2679400"/>
            <a:ext cx="65" cy="276999"/>
          </a:xfrm>
          <a:prstGeom prst="rect">
            <a:avLst/>
          </a:prstGeom>
          <a:noFill/>
        </p:spPr>
        <p:txBody>
          <a:bodyPr wrap="none" lIns="0" tIns="0" rIns="0" bIns="0" rtlCol="0">
            <a:spAutoFit/>
          </a:bodyPr>
          <a:lstStyle/>
          <a:p>
            <a:endParaRPr lang="en-US" dirty="0"/>
          </a:p>
        </p:txBody>
      </p:sp>
      <p:cxnSp>
        <p:nvCxnSpPr>
          <p:cNvPr id="9" name="Straight Connector 8">
            <a:extLst>
              <a:ext uri="{FF2B5EF4-FFF2-40B4-BE49-F238E27FC236}">
                <a16:creationId xmlns:a16="http://schemas.microsoft.com/office/drawing/2014/main" id="{67EFC11B-CBE8-1549-A2F8-26AF83889FF6}"/>
              </a:ext>
            </a:extLst>
          </p:cNvPr>
          <p:cNvCxnSpPr>
            <a:cxnSpLocks/>
          </p:cNvCxnSpPr>
          <p:nvPr/>
        </p:nvCxnSpPr>
        <p:spPr>
          <a:xfrm>
            <a:off x="6204154" y="1563241"/>
            <a:ext cx="0" cy="4241049"/>
          </a:xfrm>
          <a:prstGeom prst="line">
            <a:avLst/>
          </a:prstGeom>
          <a:ln w="25400">
            <a:solidFill>
              <a:srgbClr val="434B4C"/>
            </a:solidFill>
            <a:prstDash val="dash"/>
          </a:ln>
        </p:spPr>
        <p:style>
          <a:lnRef idx="1">
            <a:schemeClr val="accent1"/>
          </a:lnRef>
          <a:fillRef idx="0">
            <a:schemeClr val="accent1"/>
          </a:fillRef>
          <a:effectRef idx="0">
            <a:schemeClr val="accent1"/>
          </a:effectRef>
          <a:fontRef idx="minor">
            <a:schemeClr val="tx1"/>
          </a:fontRef>
        </p:style>
      </p:cxnSp>
      <p:sp>
        <p:nvSpPr>
          <p:cNvPr id="27" name="Google Shape;128;p16">
            <a:extLst>
              <a:ext uri="{FF2B5EF4-FFF2-40B4-BE49-F238E27FC236}">
                <a16:creationId xmlns:a16="http://schemas.microsoft.com/office/drawing/2014/main" id="{9281C36F-D443-8949-B896-ED8E86D03C99}"/>
              </a:ext>
            </a:extLst>
          </p:cNvPr>
          <p:cNvSpPr txBox="1"/>
          <p:nvPr/>
        </p:nvSpPr>
        <p:spPr>
          <a:xfrm>
            <a:off x="958669" y="1705698"/>
            <a:ext cx="4646339" cy="878220"/>
          </a:xfrm>
          <a:prstGeom prst="rect">
            <a:avLst/>
          </a:prstGeom>
          <a:solidFill>
            <a:srgbClr val="FF0000">
              <a:alpha val="32941"/>
            </a:srgbClr>
          </a:solidFill>
          <a:ln w="38100">
            <a:solidFill>
              <a:srgbClr val="434B4C"/>
            </a:solidFill>
          </a:ln>
        </p:spPr>
        <p:txBody>
          <a:bodyPr spcFirstLastPara="1" wrap="square" lIns="91425" tIns="45700" rIns="91425" bIns="45700" anchor="t" anchorCtr="0">
            <a:noAutofit/>
          </a:bodyPr>
          <a:lstStyle/>
          <a:p>
            <a:pPr marL="0" marR="0" lvl="0" indent="0" rtl="0">
              <a:spcBef>
                <a:spcPts val="0"/>
              </a:spcBef>
              <a:spcAft>
                <a:spcPts val="0"/>
              </a:spcAft>
              <a:buNone/>
            </a:pPr>
            <a:r>
              <a:rPr lang="en-US" sz="1600" b="1" dirty="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Cluster 1 – Red</a:t>
            </a:r>
          </a:p>
          <a:p>
            <a:pPr lvl="0"/>
            <a:r>
              <a:rPr lang="en-US" sz="1200" b="1" dirty="0">
                <a:solidFill>
                  <a:srgbClr val="384646"/>
                </a:solidFill>
                <a:ea typeface="Open Sans SemiBold" panose="020B0606030504020204" pitchFamily="34" charset="0"/>
                <a:cs typeface="Open Sans SemiBold" panose="020B0606030504020204" pitchFamily="34" charset="0"/>
              </a:rPr>
              <a:t>Retained Customers: </a:t>
            </a:r>
            <a:r>
              <a:rPr lang="en-US" sz="1200" b="1" dirty="0">
                <a:solidFill>
                  <a:srgbClr val="384646"/>
                </a:solidFill>
              </a:rPr>
              <a:t>Lower Charges &amp; Higher # of Purchases</a:t>
            </a:r>
          </a:p>
          <a:p>
            <a:pPr lvl="0">
              <a:lnSpc>
                <a:spcPct val="150000"/>
              </a:lnSpc>
            </a:pPr>
            <a:r>
              <a:rPr lang="en-US" sz="1200" b="1" dirty="0">
                <a:solidFill>
                  <a:srgbClr val="384646"/>
                </a:solidFill>
                <a:ea typeface="Open Sans SemiBold" panose="020B0606030504020204" pitchFamily="34" charset="0"/>
                <a:cs typeface="Open Sans SemiBold" panose="020B0606030504020204" pitchFamily="34" charset="0"/>
              </a:rPr>
              <a:t>Consider outsource option or cut the tail.</a:t>
            </a:r>
          </a:p>
          <a:p>
            <a:pPr marL="0" marR="0" lvl="0" indent="0" rtl="0">
              <a:spcBef>
                <a:spcPts val="0"/>
              </a:spcBef>
              <a:spcAft>
                <a:spcPts val="0"/>
              </a:spcAft>
              <a:buNone/>
            </a:pPr>
            <a:endParaRPr sz="14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29" name="Google Shape;128;p16">
            <a:extLst>
              <a:ext uri="{FF2B5EF4-FFF2-40B4-BE49-F238E27FC236}">
                <a16:creationId xmlns:a16="http://schemas.microsoft.com/office/drawing/2014/main" id="{AF0A9FD9-F491-3447-8304-75BF6F3BE489}"/>
              </a:ext>
            </a:extLst>
          </p:cNvPr>
          <p:cNvSpPr txBox="1"/>
          <p:nvPr/>
        </p:nvSpPr>
        <p:spPr>
          <a:xfrm>
            <a:off x="958669" y="2718501"/>
            <a:ext cx="4646141" cy="878220"/>
          </a:xfrm>
          <a:prstGeom prst="rect">
            <a:avLst/>
          </a:prstGeom>
          <a:solidFill>
            <a:srgbClr val="FFFF00">
              <a:alpha val="32941"/>
            </a:srgbClr>
          </a:solidFill>
          <a:ln w="38100">
            <a:solidFill>
              <a:srgbClr val="434B4C"/>
            </a:solidFill>
          </a:ln>
        </p:spPr>
        <p:txBody>
          <a:bodyPr spcFirstLastPara="1" wrap="square" lIns="91425" tIns="45700" rIns="91425" bIns="45700" anchor="t" anchorCtr="0">
            <a:noAutofit/>
          </a:bodyPr>
          <a:lstStyle/>
          <a:p>
            <a:pPr marL="0" marR="0" lvl="0" indent="0" rtl="0">
              <a:spcBef>
                <a:spcPts val="0"/>
              </a:spcBef>
              <a:spcAft>
                <a:spcPts val="0"/>
              </a:spcAft>
              <a:buNone/>
            </a:pPr>
            <a:r>
              <a:rPr lang="en-US" sz="1600" b="1" dirty="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Cluster 2 - Yellow</a:t>
            </a:r>
          </a:p>
          <a:p>
            <a:r>
              <a:rPr lang="en-US" sz="1200" b="1" dirty="0">
                <a:solidFill>
                  <a:srgbClr val="384646"/>
                </a:solidFill>
                <a:ea typeface="Open Sans SemiBold" panose="020B0606030504020204" pitchFamily="34" charset="0"/>
                <a:cs typeface="Open Sans SemiBold" panose="020B0606030504020204" pitchFamily="34" charset="0"/>
              </a:rPr>
              <a:t>Potential Customers: </a:t>
            </a:r>
            <a:r>
              <a:rPr lang="en-US" sz="1200" b="1" dirty="0">
                <a:solidFill>
                  <a:srgbClr val="384646"/>
                </a:solidFill>
              </a:rPr>
              <a:t>Higher Charges &amp; Lower # of Purchases</a:t>
            </a:r>
          </a:p>
          <a:p>
            <a:r>
              <a:rPr lang="en-US" sz="1200" b="1" dirty="0">
                <a:solidFill>
                  <a:srgbClr val="384646"/>
                </a:solidFill>
                <a:ea typeface="Open Sans SemiBold" panose="020B0606030504020204" pitchFamily="34" charset="0"/>
                <a:cs typeface="Open Sans SemiBold" panose="020B0606030504020204" pitchFamily="34" charset="0"/>
              </a:rPr>
              <a:t>C</a:t>
            </a:r>
            <a:r>
              <a:rPr lang="en-US" sz="1200" b="1" dirty="0">
                <a:solidFill>
                  <a:srgbClr val="384646"/>
                </a:solidFill>
              </a:rPr>
              <a:t>ontinue the current customer treatment strategy</a:t>
            </a:r>
            <a:r>
              <a:rPr lang="zh-CN" altLang="en-US" sz="1200" b="1" dirty="0">
                <a:solidFill>
                  <a:srgbClr val="384646"/>
                </a:solidFill>
              </a:rPr>
              <a:t> </a:t>
            </a:r>
            <a:r>
              <a:rPr lang="en-US" altLang="zh-CN" sz="1200" b="1" dirty="0">
                <a:solidFill>
                  <a:srgbClr val="384646"/>
                </a:solidFill>
              </a:rPr>
              <a:t>to provide best CRM service.</a:t>
            </a:r>
            <a:endParaRPr sz="14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30" name="Google Shape;128;p16">
            <a:extLst>
              <a:ext uri="{FF2B5EF4-FFF2-40B4-BE49-F238E27FC236}">
                <a16:creationId xmlns:a16="http://schemas.microsoft.com/office/drawing/2014/main" id="{DD8DD8B2-3EDB-584B-85BE-47963865677D}"/>
              </a:ext>
            </a:extLst>
          </p:cNvPr>
          <p:cNvSpPr txBox="1"/>
          <p:nvPr/>
        </p:nvSpPr>
        <p:spPr>
          <a:xfrm>
            <a:off x="958669" y="3738068"/>
            <a:ext cx="4646139" cy="878220"/>
          </a:xfrm>
          <a:prstGeom prst="rect">
            <a:avLst/>
          </a:prstGeom>
          <a:solidFill>
            <a:srgbClr val="358100">
              <a:alpha val="32941"/>
            </a:srgbClr>
          </a:solidFill>
          <a:ln w="38100">
            <a:solidFill>
              <a:srgbClr val="434B4C"/>
            </a:solidFill>
          </a:ln>
        </p:spPr>
        <p:txBody>
          <a:bodyPr spcFirstLastPara="1" wrap="square" lIns="91425" tIns="45700" rIns="91425" bIns="45700" anchor="t" anchorCtr="0">
            <a:noAutofit/>
          </a:bodyPr>
          <a:lstStyle/>
          <a:p>
            <a:pPr marL="0" marR="0" lvl="0" indent="0" rtl="0">
              <a:spcBef>
                <a:spcPts val="0"/>
              </a:spcBef>
              <a:spcAft>
                <a:spcPts val="0"/>
              </a:spcAft>
              <a:buNone/>
            </a:pPr>
            <a:r>
              <a:rPr lang="en-US" sz="1600" b="1" dirty="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Cluster 3 - Green</a:t>
            </a:r>
          </a:p>
          <a:p>
            <a:r>
              <a:rPr lang="en-US" sz="1200" b="1" dirty="0">
                <a:solidFill>
                  <a:srgbClr val="384646"/>
                </a:solidFill>
              </a:rPr>
              <a:t>Hibernators: Lower Charges &amp; Much Lower # of Purchases</a:t>
            </a:r>
          </a:p>
          <a:p>
            <a:r>
              <a:rPr lang="en-US" sz="1200" b="1" dirty="0">
                <a:solidFill>
                  <a:srgbClr val="384646"/>
                </a:solidFill>
              </a:rPr>
              <a:t>Ignite sales via cross-sale or upscale offers and have higher touch and personalization.</a:t>
            </a:r>
          </a:p>
          <a:p>
            <a:pPr marL="0" marR="0" lvl="0" indent="0" rtl="0">
              <a:spcBef>
                <a:spcPts val="0"/>
              </a:spcBef>
              <a:spcAft>
                <a:spcPts val="0"/>
              </a:spcAft>
              <a:buNone/>
            </a:pPr>
            <a:endParaRPr sz="16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31" name="Google Shape;128;p16">
            <a:extLst>
              <a:ext uri="{FF2B5EF4-FFF2-40B4-BE49-F238E27FC236}">
                <a16:creationId xmlns:a16="http://schemas.microsoft.com/office/drawing/2014/main" id="{1CF6E73D-9F9E-7F47-872B-AADC6925DBDA}"/>
              </a:ext>
            </a:extLst>
          </p:cNvPr>
          <p:cNvSpPr txBox="1"/>
          <p:nvPr/>
        </p:nvSpPr>
        <p:spPr>
          <a:xfrm>
            <a:off x="958670" y="4797752"/>
            <a:ext cx="4646138" cy="878220"/>
          </a:xfrm>
          <a:prstGeom prst="rect">
            <a:avLst/>
          </a:prstGeom>
          <a:solidFill>
            <a:schemeClr val="accent2">
              <a:alpha val="32941"/>
            </a:schemeClr>
          </a:solidFill>
          <a:ln w="38100">
            <a:solidFill>
              <a:srgbClr val="434B4C"/>
            </a:solidFill>
          </a:ln>
        </p:spPr>
        <p:txBody>
          <a:bodyPr spcFirstLastPara="1" wrap="square" lIns="91425" tIns="45700" rIns="91425" bIns="45700" anchor="t" anchorCtr="0">
            <a:noAutofit/>
          </a:bodyPr>
          <a:lstStyle/>
          <a:p>
            <a:pPr marL="0" marR="0" lvl="0" indent="0" rtl="0">
              <a:spcBef>
                <a:spcPts val="0"/>
              </a:spcBef>
              <a:spcAft>
                <a:spcPts val="0"/>
              </a:spcAft>
              <a:buNone/>
            </a:pPr>
            <a:r>
              <a:rPr lang="en-US" sz="1600" b="1" dirty="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sym typeface="Arial"/>
              </a:rPr>
              <a:t>Cluster 4 - Orange</a:t>
            </a:r>
          </a:p>
          <a:p>
            <a:r>
              <a:rPr lang="en-US" sz="1200" b="1" dirty="0">
                <a:solidFill>
                  <a:srgbClr val="384646"/>
                </a:solidFill>
              </a:rPr>
              <a:t>Hibernators: Lower Charges &amp; Lower # of Purchases</a:t>
            </a:r>
          </a:p>
          <a:p>
            <a:r>
              <a:rPr lang="en-US" sz="1200" b="1" dirty="0">
                <a:solidFill>
                  <a:srgbClr val="384646"/>
                </a:solidFill>
              </a:rPr>
              <a:t>Ignite sales via cross-sale or upscale offers and have higher touch and personalization.</a:t>
            </a:r>
          </a:p>
          <a:p>
            <a:pPr marL="0" marR="0" lvl="0" indent="0" rtl="0">
              <a:spcBef>
                <a:spcPts val="0"/>
              </a:spcBef>
              <a:spcAft>
                <a:spcPts val="0"/>
              </a:spcAft>
              <a:buNone/>
            </a:pPr>
            <a:endParaRPr sz="16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4" name="Slide Number Placeholder 3">
            <a:extLst>
              <a:ext uri="{FF2B5EF4-FFF2-40B4-BE49-F238E27FC236}">
                <a16:creationId xmlns:a16="http://schemas.microsoft.com/office/drawing/2014/main" id="{C9C62E99-8B9E-2745-B4C3-512AC9A57374}"/>
              </a:ext>
            </a:extLst>
          </p:cNvPr>
          <p:cNvSpPr>
            <a:spLocks noGrp="1"/>
          </p:cNvSpPr>
          <p:nvPr>
            <p:ph type="sldNum" sz="quarter" idx="12"/>
          </p:nvPr>
        </p:nvSpPr>
        <p:spPr/>
        <p:txBody>
          <a:bodyPr/>
          <a:lstStyle/>
          <a:p>
            <a:fld id="{EC94679D-056F-8C49-8B22-1B101A860946}" type="slidenum">
              <a:rPr lang="en-US" smtClean="0"/>
              <a:t>7</a:t>
            </a:fld>
            <a:endParaRPr lang="en-US" dirty="0"/>
          </a:p>
        </p:txBody>
      </p:sp>
      <p:sp>
        <p:nvSpPr>
          <p:cNvPr id="11" name="TextBox 10">
            <a:extLst>
              <a:ext uri="{FF2B5EF4-FFF2-40B4-BE49-F238E27FC236}">
                <a16:creationId xmlns:a16="http://schemas.microsoft.com/office/drawing/2014/main" id="{738CCF9D-545C-AB42-90EB-9107F1FEBCFD}"/>
              </a:ext>
            </a:extLst>
          </p:cNvPr>
          <p:cNvSpPr txBox="1"/>
          <p:nvPr/>
        </p:nvSpPr>
        <p:spPr>
          <a:xfrm>
            <a:off x="395760" y="981513"/>
            <a:ext cx="10293531" cy="36933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20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rPr>
              <a:t>We </a:t>
            </a:r>
            <a:r>
              <a:rPr lang="en-US" sz="2000"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assign label </a:t>
            </a:r>
            <a:r>
              <a:rPr lang="en-US" sz="2000"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rPr>
              <a:t>back to each customer and then apply different strategy.</a:t>
            </a:r>
          </a:p>
        </p:txBody>
      </p:sp>
      <p:pic>
        <p:nvPicPr>
          <p:cNvPr id="7" name="Picture 6" descr="A screenshot of a cell phone&#10;&#10;Description automatically generated">
            <a:extLst>
              <a:ext uri="{FF2B5EF4-FFF2-40B4-BE49-F238E27FC236}">
                <a16:creationId xmlns:a16="http://schemas.microsoft.com/office/drawing/2014/main" id="{76267DB5-492B-FD4E-9031-776F2CE194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3764" y="1556056"/>
            <a:ext cx="3479890" cy="4269522"/>
          </a:xfrm>
          <a:prstGeom prst="rect">
            <a:avLst/>
          </a:prstGeom>
          <a:ln w="76200">
            <a:solidFill>
              <a:srgbClr val="424A4C"/>
            </a:solidFill>
          </a:ln>
        </p:spPr>
      </p:pic>
      <p:sp>
        <p:nvSpPr>
          <p:cNvPr id="15" name="Rectangle 14">
            <a:extLst>
              <a:ext uri="{FF2B5EF4-FFF2-40B4-BE49-F238E27FC236}">
                <a16:creationId xmlns:a16="http://schemas.microsoft.com/office/drawing/2014/main" id="{1FFA7101-EAA8-EA4A-9168-DA040173FAFA}"/>
              </a:ext>
            </a:extLst>
          </p:cNvPr>
          <p:cNvSpPr/>
          <p:nvPr/>
        </p:nvSpPr>
        <p:spPr>
          <a:xfrm>
            <a:off x="7728858" y="1556056"/>
            <a:ext cx="783771" cy="4248234"/>
          </a:xfrm>
          <a:prstGeom prst="rect">
            <a:avLst/>
          </a:prstGeom>
          <a:solidFill>
            <a:srgbClr val="FF0000">
              <a:alpha val="2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75849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14A583-CA81-824F-8BD4-081E0535D0C8}"/>
              </a:ext>
            </a:extLst>
          </p:cNvPr>
          <p:cNvSpPr txBox="1"/>
          <p:nvPr/>
        </p:nvSpPr>
        <p:spPr>
          <a:xfrm>
            <a:off x="365475" y="384751"/>
            <a:ext cx="10293531" cy="5314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000" b="1" dirty="0">
                <a:solidFill>
                  <a:srgbClr val="434B4C"/>
                </a:solidFill>
                <a:latin typeface="+mj-lt"/>
                <a:ea typeface="Open Sans ExtraBold" panose="020B0606030504020204" pitchFamily="34" charset="0"/>
                <a:cs typeface="Open Sans ExtraBold" panose="020B0606030504020204" pitchFamily="34" charset="0"/>
              </a:rPr>
              <a:t>Profit Margin Prediction – </a:t>
            </a:r>
            <a:r>
              <a:rPr lang="en-US" sz="3000" b="1" dirty="0">
                <a:solidFill>
                  <a:schemeClr val="accent2"/>
                </a:solidFill>
                <a:latin typeface="+mj-lt"/>
                <a:ea typeface="Open Sans ExtraBold" panose="020B0606030504020204" pitchFamily="34" charset="0"/>
                <a:cs typeface="Open Sans ExtraBold" panose="020B0606030504020204" pitchFamily="34" charset="0"/>
              </a:rPr>
              <a:t>Linear Regression - OLS </a:t>
            </a:r>
          </a:p>
        </p:txBody>
      </p:sp>
      <p:sp>
        <p:nvSpPr>
          <p:cNvPr id="5" name="TextBox 4">
            <a:extLst>
              <a:ext uri="{FF2B5EF4-FFF2-40B4-BE49-F238E27FC236}">
                <a16:creationId xmlns:a16="http://schemas.microsoft.com/office/drawing/2014/main" id="{C6F3E929-C2AC-2541-9C06-700CC2670D96}"/>
              </a:ext>
            </a:extLst>
          </p:cNvPr>
          <p:cNvSpPr txBox="1"/>
          <p:nvPr/>
        </p:nvSpPr>
        <p:spPr>
          <a:xfrm>
            <a:off x="5308519" y="3270534"/>
            <a:ext cx="65" cy="276999"/>
          </a:xfrm>
          <a:prstGeom prst="rect">
            <a:avLst/>
          </a:prstGeom>
          <a:noFill/>
        </p:spPr>
        <p:txBody>
          <a:bodyPr wrap="none" lIns="0" tIns="0" rIns="0" bIns="0" rtlCol="0">
            <a:spAutoFit/>
          </a:bodyPr>
          <a:lstStyle/>
          <a:p>
            <a:endParaRPr lang="en-US" dirty="0"/>
          </a:p>
        </p:txBody>
      </p:sp>
      <p:sp>
        <p:nvSpPr>
          <p:cNvPr id="11" name="Rectangle 10">
            <a:extLst>
              <a:ext uri="{FF2B5EF4-FFF2-40B4-BE49-F238E27FC236}">
                <a16:creationId xmlns:a16="http://schemas.microsoft.com/office/drawing/2014/main" id="{81130927-FF1E-C241-9831-3CB8E16DE763}"/>
              </a:ext>
            </a:extLst>
          </p:cNvPr>
          <p:cNvSpPr/>
          <p:nvPr/>
        </p:nvSpPr>
        <p:spPr>
          <a:xfrm>
            <a:off x="533197" y="1953281"/>
            <a:ext cx="2305806" cy="461665"/>
          </a:xfrm>
          <a:prstGeom prst="rect">
            <a:avLst/>
          </a:prstGeom>
          <a:solidFill>
            <a:srgbClr val="56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8F7B8654-1A81-7E42-839F-42A7295D116D}"/>
              </a:ext>
            </a:extLst>
          </p:cNvPr>
          <p:cNvSpPr txBox="1"/>
          <p:nvPr/>
        </p:nvSpPr>
        <p:spPr>
          <a:xfrm>
            <a:off x="566861" y="1962270"/>
            <a:ext cx="2305806" cy="46166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Categorical</a:t>
            </a:r>
          </a:p>
        </p:txBody>
      </p:sp>
      <p:sp>
        <p:nvSpPr>
          <p:cNvPr id="13" name="TextBox 12">
            <a:extLst>
              <a:ext uri="{FF2B5EF4-FFF2-40B4-BE49-F238E27FC236}">
                <a16:creationId xmlns:a16="http://schemas.microsoft.com/office/drawing/2014/main" id="{1B52E4A2-EDDD-0642-A348-3D6D3EE827CC}"/>
              </a:ext>
            </a:extLst>
          </p:cNvPr>
          <p:cNvSpPr txBox="1"/>
          <p:nvPr/>
        </p:nvSpPr>
        <p:spPr>
          <a:xfrm>
            <a:off x="533197" y="2450474"/>
            <a:ext cx="2305806" cy="1569660"/>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Marital Status</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Gender</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Education Level</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Occupation</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Homeowner</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Bike Model Name</a:t>
            </a:r>
            <a:endPar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98D552A8-340F-1A4F-B0D8-88D19D758944}"/>
              </a:ext>
            </a:extLst>
          </p:cNvPr>
          <p:cNvSpPr txBox="1"/>
          <p:nvPr/>
        </p:nvSpPr>
        <p:spPr>
          <a:xfrm>
            <a:off x="500539" y="3911691"/>
            <a:ext cx="3039253" cy="46166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solidFill>
                  <a:schemeClr val="accent2"/>
                </a:solidFill>
                <a:effectLst/>
                <a:uLnTx/>
                <a:uFillTx/>
                <a:latin typeface="Open Sans" panose="020B0606030504020204" pitchFamily="34" charset="0"/>
                <a:ea typeface="Open Sans" panose="020B0606030504020204" pitchFamily="34" charset="0"/>
                <a:cs typeface="Open Sans" panose="020B0606030504020204" pitchFamily="34" charset="0"/>
              </a:rPr>
              <a:t>OneHotEncoder()</a:t>
            </a:r>
          </a:p>
        </p:txBody>
      </p:sp>
      <p:sp>
        <p:nvSpPr>
          <p:cNvPr id="16" name="TextBox 15">
            <a:extLst>
              <a:ext uri="{FF2B5EF4-FFF2-40B4-BE49-F238E27FC236}">
                <a16:creationId xmlns:a16="http://schemas.microsoft.com/office/drawing/2014/main" id="{0EFC15DC-0FFE-2047-AA4C-28694E4417E0}"/>
              </a:ext>
            </a:extLst>
          </p:cNvPr>
          <p:cNvSpPr txBox="1"/>
          <p:nvPr/>
        </p:nvSpPr>
        <p:spPr>
          <a:xfrm>
            <a:off x="3432215" y="2447378"/>
            <a:ext cx="2305806" cy="1323439"/>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Age</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Annual Income</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Total Children</a:t>
            </a:r>
          </a:p>
          <a:p>
            <a:pPr marL="0" marR="0" lvl="0" indent="0" defTabSz="914400" rtl="0" eaLnBrk="1" fontAlgn="auto" latinLnBrk="0" hangingPunct="1">
              <a:lnSpc>
                <a:spcPct val="100000"/>
              </a:lnSpc>
              <a:spcBef>
                <a:spcPts val="0"/>
              </a:spcBef>
              <a:spcAft>
                <a:spcPts val="0"/>
              </a:spcAft>
              <a:buClrTx/>
              <a:buSzTx/>
              <a:buFontTx/>
              <a:buNone/>
              <a:tabLst/>
              <a:defRPr/>
            </a:pPr>
            <a:r>
              <a:rPr lang="en-US" sz="1600" b="1" dirty="0">
                <a:solidFill>
                  <a:srgbClr val="434B4C"/>
                </a:solidFill>
                <a:latin typeface="Open Sans" panose="020B0606030504020204" pitchFamily="34" charset="0"/>
                <a:ea typeface="Open Sans" panose="020B0606030504020204" pitchFamily="34" charset="0"/>
                <a:cs typeface="Open Sans" panose="020B0606030504020204" pitchFamily="34" charset="0"/>
              </a:rPr>
              <a:t>Latitude</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dirty="0">
                <a:ln>
                  <a:noFill/>
                </a:ln>
                <a:solidFill>
                  <a:srgbClr val="434B4C"/>
                </a:solidFill>
                <a:effectLst/>
                <a:uLnTx/>
                <a:uFillTx/>
                <a:latin typeface="Open Sans" panose="020B0606030504020204" pitchFamily="34" charset="0"/>
                <a:ea typeface="Open Sans" panose="020B0606030504020204" pitchFamily="34" charset="0"/>
                <a:cs typeface="Open Sans" panose="020B0606030504020204" pitchFamily="34" charset="0"/>
              </a:rPr>
              <a:t>Longitude</a:t>
            </a:r>
          </a:p>
        </p:txBody>
      </p:sp>
      <p:sp>
        <p:nvSpPr>
          <p:cNvPr id="18" name="Rectangle 17">
            <a:extLst>
              <a:ext uri="{FF2B5EF4-FFF2-40B4-BE49-F238E27FC236}">
                <a16:creationId xmlns:a16="http://schemas.microsoft.com/office/drawing/2014/main" id="{D8B60074-25E4-3C48-8418-9300D6D37770}"/>
              </a:ext>
            </a:extLst>
          </p:cNvPr>
          <p:cNvSpPr/>
          <p:nvPr/>
        </p:nvSpPr>
        <p:spPr>
          <a:xfrm>
            <a:off x="3443545" y="1953281"/>
            <a:ext cx="2305806" cy="461665"/>
          </a:xfrm>
          <a:prstGeom prst="rect">
            <a:avLst/>
          </a:prstGeom>
          <a:solidFill>
            <a:srgbClr val="56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A6019CED-C840-B945-B119-4C65EB364E97}"/>
              </a:ext>
            </a:extLst>
          </p:cNvPr>
          <p:cNvSpPr txBox="1"/>
          <p:nvPr/>
        </p:nvSpPr>
        <p:spPr>
          <a:xfrm>
            <a:off x="3398551" y="1985713"/>
            <a:ext cx="2305806" cy="46166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Numerical</a:t>
            </a:r>
          </a:p>
        </p:txBody>
      </p:sp>
      <p:sp>
        <p:nvSpPr>
          <p:cNvPr id="20" name="Down Arrow 19">
            <a:extLst>
              <a:ext uri="{FF2B5EF4-FFF2-40B4-BE49-F238E27FC236}">
                <a16:creationId xmlns:a16="http://schemas.microsoft.com/office/drawing/2014/main" id="{95B6D86C-97C9-AA48-BC21-F7105C475470}"/>
              </a:ext>
            </a:extLst>
          </p:cNvPr>
          <p:cNvSpPr/>
          <p:nvPr/>
        </p:nvSpPr>
        <p:spPr>
          <a:xfrm>
            <a:off x="3012030" y="4643233"/>
            <a:ext cx="431515" cy="477749"/>
          </a:xfrm>
          <a:prstGeom prst="downArrow">
            <a:avLst/>
          </a:prstGeom>
          <a:solidFill>
            <a:srgbClr val="3846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186BFEBC-254D-FE4D-9D6D-40EEC06F8DAE}"/>
              </a:ext>
            </a:extLst>
          </p:cNvPr>
          <p:cNvCxnSpPr>
            <a:cxnSpLocks/>
          </p:cNvCxnSpPr>
          <p:nvPr/>
        </p:nvCxnSpPr>
        <p:spPr>
          <a:xfrm>
            <a:off x="681038" y="4459673"/>
            <a:ext cx="5068313" cy="0"/>
          </a:xfrm>
          <a:prstGeom prst="line">
            <a:avLst/>
          </a:prstGeom>
          <a:ln>
            <a:solidFill>
              <a:srgbClr val="434B4C"/>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6E53AA8C-1E78-FB4B-A1C0-50BCA368E5F2}"/>
              </a:ext>
            </a:extLst>
          </p:cNvPr>
          <p:cNvSpPr/>
          <p:nvPr/>
        </p:nvSpPr>
        <p:spPr>
          <a:xfrm>
            <a:off x="622741" y="5276848"/>
            <a:ext cx="2305806" cy="461665"/>
          </a:xfrm>
          <a:prstGeom prst="rect">
            <a:avLst/>
          </a:prstGeom>
          <a:solidFill>
            <a:srgbClr val="566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D7120142-C3B3-AF42-A520-9C94840C531A}"/>
              </a:ext>
            </a:extLst>
          </p:cNvPr>
          <p:cNvSpPr txBox="1"/>
          <p:nvPr/>
        </p:nvSpPr>
        <p:spPr>
          <a:xfrm>
            <a:off x="577747" y="5309280"/>
            <a:ext cx="2305806" cy="46166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effectLst/>
                <a:uLnTx/>
                <a:uFillTx/>
                <a:latin typeface="Open Sans" panose="020B0606030504020204" pitchFamily="34" charset="0"/>
                <a:ea typeface="Open Sans" panose="020B0606030504020204" pitchFamily="34" charset="0"/>
                <a:cs typeface="Open Sans" panose="020B0606030504020204" pitchFamily="34" charset="0"/>
              </a:rPr>
              <a:t>Accuracy</a:t>
            </a:r>
          </a:p>
        </p:txBody>
      </p:sp>
      <p:sp>
        <p:nvSpPr>
          <p:cNvPr id="32" name="TextBox 31">
            <a:extLst>
              <a:ext uri="{FF2B5EF4-FFF2-40B4-BE49-F238E27FC236}">
                <a16:creationId xmlns:a16="http://schemas.microsoft.com/office/drawing/2014/main" id="{AA97DBDF-768E-E644-84CE-F656B97BF4E3}"/>
              </a:ext>
            </a:extLst>
          </p:cNvPr>
          <p:cNvSpPr txBox="1"/>
          <p:nvPr/>
        </p:nvSpPr>
        <p:spPr>
          <a:xfrm>
            <a:off x="2973541" y="5298974"/>
            <a:ext cx="2305806" cy="461665"/>
          </a:xfrm>
          <a:prstGeom prst="rect">
            <a:avLst/>
          </a:prstGeom>
          <a:noFill/>
          <a:ln>
            <a:noFill/>
          </a:ln>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400" b="1" u="none" strike="noStrike" kern="1200" cap="none" spc="0" normalizeH="0" baseline="0" noProof="0" dirty="0">
                <a:ln>
                  <a:noFill/>
                </a:ln>
                <a:solidFill>
                  <a:srgbClr val="566565"/>
                </a:solidFill>
                <a:effectLst/>
                <a:uLnTx/>
                <a:uFillTx/>
                <a:latin typeface="Open Sans" panose="020B0606030504020204" pitchFamily="34" charset="0"/>
                <a:ea typeface="Open Sans" panose="020B0606030504020204" pitchFamily="34" charset="0"/>
                <a:cs typeface="Open Sans" panose="020B0606030504020204" pitchFamily="34" charset="0"/>
              </a:rPr>
              <a:t>99.93%</a:t>
            </a:r>
          </a:p>
        </p:txBody>
      </p:sp>
      <p:cxnSp>
        <p:nvCxnSpPr>
          <p:cNvPr id="33" name="Straight Connector 32">
            <a:extLst>
              <a:ext uri="{FF2B5EF4-FFF2-40B4-BE49-F238E27FC236}">
                <a16:creationId xmlns:a16="http://schemas.microsoft.com/office/drawing/2014/main" id="{1BCC1C41-72C4-0C4C-A349-03196363E20A}"/>
              </a:ext>
            </a:extLst>
          </p:cNvPr>
          <p:cNvCxnSpPr>
            <a:cxnSpLocks/>
          </p:cNvCxnSpPr>
          <p:nvPr/>
        </p:nvCxnSpPr>
        <p:spPr>
          <a:xfrm>
            <a:off x="6123539" y="1823812"/>
            <a:ext cx="0" cy="3947133"/>
          </a:xfrm>
          <a:prstGeom prst="line">
            <a:avLst/>
          </a:prstGeom>
          <a:ln w="25400">
            <a:solidFill>
              <a:srgbClr val="434B4C"/>
            </a:solidFill>
            <a:prstDash val="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8AAA148E-A8E2-8645-AD73-772FD0CD95E2}"/>
              </a:ext>
            </a:extLst>
          </p:cNvPr>
          <p:cNvSpPr txBox="1"/>
          <p:nvPr/>
        </p:nvSpPr>
        <p:spPr>
          <a:xfrm>
            <a:off x="6450725" y="1884594"/>
            <a:ext cx="5076336" cy="3170099"/>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rPr>
              <a:t>In the future, once we collect such demographic information, we can predict the profit margin brought from prospective customers.</a:t>
            </a:r>
          </a:p>
          <a:p>
            <a:pPr marL="285750" indent="-285750">
              <a:buFont typeface="Arial" panose="020B0604020202020204" pitchFamily="34" charset="0"/>
              <a:buChar char="•"/>
            </a:pPr>
            <a:endPar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endParaRPr>
          </a:p>
          <a:p>
            <a:pPr marL="285750" indent="-285750">
              <a:buFont typeface="Arial" panose="020B0604020202020204" pitchFamily="34" charset="0"/>
              <a:buChar char="•"/>
            </a:pPr>
            <a:endPar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endParaRPr>
          </a:p>
          <a:p>
            <a:pPr marL="285750" indent="-285750">
              <a:buFont typeface="Arial" panose="020B0604020202020204" pitchFamily="34" charset="0"/>
              <a:buChar char="•"/>
            </a:pPr>
            <a:r>
              <a:rPr lang="en-US" sz="2000" b="1" dirty="0">
                <a:solidFill>
                  <a:srgbClr val="566565"/>
                </a:solidFill>
                <a:latin typeface="Open Sans SemiBold" panose="020B0606030504020204" pitchFamily="34" charset="0"/>
                <a:ea typeface="Open Sans SemiBold" panose="020B0606030504020204" pitchFamily="34" charset="0"/>
                <a:cs typeface="Open Sans SemiBold" panose="020B0606030504020204" pitchFamily="34" charset="0"/>
              </a:rPr>
              <a:t>We can also cluster customers into corresponding groups by affordability as well, then apply similar strategies that we did in K-Means.</a:t>
            </a:r>
          </a:p>
        </p:txBody>
      </p:sp>
      <p:sp>
        <p:nvSpPr>
          <p:cNvPr id="2" name="Slide Number Placeholder 1">
            <a:extLst>
              <a:ext uri="{FF2B5EF4-FFF2-40B4-BE49-F238E27FC236}">
                <a16:creationId xmlns:a16="http://schemas.microsoft.com/office/drawing/2014/main" id="{46D59D3A-7FCA-594F-A6B3-13453E25100C}"/>
              </a:ext>
            </a:extLst>
          </p:cNvPr>
          <p:cNvSpPr>
            <a:spLocks noGrp="1"/>
          </p:cNvSpPr>
          <p:nvPr>
            <p:ph type="sldNum" sz="quarter" idx="12"/>
          </p:nvPr>
        </p:nvSpPr>
        <p:spPr/>
        <p:txBody>
          <a:bodyPr/>
          <a:lstStyle/>
          <a:p>
            <a:fld id="{EC94679D-056F-8C49-8B22-1B101A860946}" type="slidenum">
              <a:rPr lang="en-US" smtClean="0"/>
              <a:t>8</a:t>
            </a:fld>
            <a:endParaRPr lang="en-US"/>
          </a:p>
        </p:txBody>
      </p:sp>
      <p:sp>
        <p:nvSpPr>
          <p:cNvPr id="25" name="TextBox 24">
            <a:extLst>
              <a:ext uri="{FF2B5EF4-FFF2-40B4-BE49-F238E27FC236}">
                <a16:creationId xmlns:a16="http://schemas.microsoft.com/office/drawing/2014/main" id="{BBF2BCDA-71A2-4C48-A281-078713020128}"/>
              </a:ext>
            </a:extLst>
          </p:cNvPr>
          <p:cNvSpPr txBox="1"/>
          <p:nvPr/>
        </p:nvSpPr>
        <p:spPr>
          <a:xfrm>
            <a:off x="395760" y="980205"/>
            <a:ext cx="10293531" cy="36933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rPr>
              <a:t>We use </a:t>
            </a:r>
            <a:r>
              <a:rPr lang="en-US" b="1" dirty="0">
                <a:solidFill>
                  <a:schemeClr val="accent2"/>
                </a:solidFill>
                <a:latin typeface="Open Sans SemiBold" panose="020B0606030504020204" pitchFamily="34" charset="0"/>
                <a:ea typeface="Open Sans SemiBold" panose="020B0606030504020204" pitchFamily="34" charset="0"/>
                <a:cs typeface="Open Sans SemiBold" panose="020B0606030504020204" pitchFamily="34" charset="0"/>
              </a:rPr>
              <a:t>supervised regression model </a:t>
            </a:r>
            <a:r>
              <a:rPr lang="en-US" b="1" dirty="0">
                <a:solidFill>
                  <a:srgbClr val="434B4C"/>
                </a:solidFill>
                <a:latin typeface="Open Sans SemiBold" panose="020B0606030504020204" pitchFamily="34" charset="0"/>
                <a:ea typeface="Open Sans SemiBold" panose="020B0606030504020204" pitchFamily="34" charset="0"/>
                <a:cs typeface="Open Sans SemiBold" panose="020B0606030504020204" pitchFamily="34" charset="0"/>
              </a:rPr>
              <a:t>for predicting the profit margin through linear regression with OLS</a:t>
            </a:r>
          </a:p>
        </p:txBody>
      </p:sp>
    </p:spTree>
    <p:extLst>
      <p:ext uri="{BB962C8B-B14F-4D97-AF65-F5344CB8AC3E}">
        <p14:creationId xmlns:p14="http://schemas.microsoft.com/office/powerpoint/2010/main" val="414873682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{F0980F96-36E5-1147-8F3A-8F6053415CFF}tf10001062</Template>
  <TotalTime>1143</TotalTime>
  <Words>1976</Words>
  <Application>Microsoft Macintosh PowerPoint</Application>
  <PresentationFormat>Widescreen</PresentationFormat>
  <Paragraphs>317</Paragraphs>
  <Slides>21</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Open Sans</vt:lpstr>
      <vt:lpstr>Open Sans ExtraBold</vt:lpstr>
      <vt:lpstr>Open Sans Light</vt:lpstr>
      <vt:lpstr>Open Sans SemiBold</vt:lpstr>
      <vt:lpstr>Arial</vt:lpstr>
      <vt:lpstr>Calibri</vt:lpstr>
      <vt:lpstr>Century Gothic</vt:lpstr>
      <vt:lpstr>Wingdings 3</vt:lpstr>
      <vt:lpstr>Ion</vt:lpstr>
      <vt:lpstr>PowerPoint Presentation</vt:lpstr>
      <vt:lpstr>PowerPoint Presentation</vt:lpstr>
      <vt:lpstr>PowerPoint Presentation</vt:lpstr>
      <vt:lpstr>PowerPoint Presentation</vt:lpstr>
      <vt:lpstr>PowerPoint Presentation</vt:lpstr>
      <vt:lpstr>K-Means Graph </vt:lpstr>
      <vt:lpstr>PowerPoint Presentation</vt:lpstr>
      <vt:lpstr>PowerPoint Presentation</vt:lpstr>
      <vt:lpstr>PowerPoint Presentation</vt:lpstr>
      <vt:lpstr>PowerPoint Presentation</vt:lpstr>
      <vt:lpstr>PowerPoint Presentation</vt:lpstr>
      <vt:lpstr>PowerPoint Presentation</vt:lpstr>
      <vt:lpstr>Further Action for Best Model – Classification Tree </vt:lpstr>
      <vt:lpstr>Test Best Model by Random Features </vt:lpstr>
      <vt:lpstr>PowerPoint Presentation</vt:lpstr>
      <vt:lpstr>Supervised Model - Classification </vt:lpstr>
      <vt:lpstr>PowerPoint Presentation</vt:lpstr>
      <vt:lpstr>PowerPoint Presentation</vt:lpstr>
      <vt:lpstr>PowerPoint Presentation</vt:lpstr>
      <vt:lpstr>Summary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Analytics</dc:title>
  <dc:creator>Yunpeng Hou</dc:creator>
  <cp:lastModifiedBy>HouYunpeng</cp:lastModifiedBy>
  <cp:revision>95</cp:revision>
  <dcterms:created xsi:type="dcterms:W3CDTF">2019-05-02T12:43:39Z</dcterms:created>
  <dcterms:modified xsi:type="dcterms:W3CDTF">2019-12-17T08:08:45Z</dcterms:modified>
</cp:coreProperties>
</file>

<file path=docProps/thumbnail.jpeg>
</file>